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68" r:id="rId4"/>
    <p:sldId id="269" r:id="rId5"/>
    <p:sldId id="270" r:id="rId6"/>
    <p:sldId id="271" r:id="rId7"/>
    <p:sldId id="273" r:id="rId8"/>
    <p:sldId id="274" r:id="rId9"/>
    <p:sldId id="259" r:id="rId10"/>
    <p:sldId id="275" r:id="rId11"/>
    <p:sldId id="261" r:id="rId12"/>
    <p:sldId id="258" r:id="rId13"/>
    <p:sldId id="266" r:id="rId14"/>
    <p:sldId id="262" r:id="rId15"/>
    <p:sldId id="263" r:id="rId16"/>
    <p:sldId id="264" r:id="rId17"/>
    <p:sldId id="265" r:id="rId18"/>
    <p:sldId id="267"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p:scale>
          <a:sx n="70" d="100"/>
          <a:sy n="70" d="100"/>
        </p:scale>
        <p:origin x="-744" y="-43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fld id="{3C5FB974-CDEC-4280-A50C-17ABF09EFD2F}" type="datetimeFigureOut">
              <a:rPr lang="pt-BR" smtClean="0"/>
              <a:pPr/>
              <a:t>30/04/2020</a:t>
            </a:fld>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4A3056C6-5783-4D22-99F8-8ABE8AF93A62}" type="slidenum">
              <a:rPr lang="pt-BR" smtClean="0"/>
              <a:pPr/>
              <a:t>‹nº›</a:t>
            </a:fld>
            <a:endParaRPr lang="pt-BR"/>
          </a:p>
        </p:txBody>
      </p:sp>
    </p:spTree>
    <p:extLst>
      <p:ext uri="{BB962C8B-B14F-4D97-AF65-F5344CB8AC3E}">
        <p14:creationId xmlns:p14="http://schemas.microsoft.com/office/powerpoint/2010/main" xmlns="" val="268227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fld id="{3C5FB974-CDEC-4280-A50C-17ABF09EFD2F}" type="datetimeFigureOut">
              <a:rPr lang="pt-BR" smtClean="0"/>
              <a:pPr/>
              <a:t>30/04/2020</a:t>
            </a:fld>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4A3056C6-5783-4D22-99F8-8ABE8AF93A62}" type="slidenum">
              <a:rPr lang="pt-BR" smtClean="0"/>
              <a:pPr/>
              <a:t>‹nº›</a:t>
            </a:fld>
            <a:endParaRPr lang="pt-BR"/>
          </a:p>
        </p:txBody>
      </p:sp>
    </p:spTree>
    <p:extLst>
      <p:ext uri="{BB962C8B-B14F-4D97-AF65-F5344CB8AC3E}">
        <p14:creationId xmlns:p14="http://schemas.microsoft.com/office/powerpoint/2010/main" xmlns="" val="378713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fld id="{3C5FB974-CDEC-4280-A50C-17ABF09EFD2F}" type="datetimeFigureOut">
              <a:rPr lang="pt-BR" smtClean="0"/>
              <a:pPr/>
              <a:t>30/04/2020</a:t>
            </a:fld>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4A3056C6-5783-4D22-99F8-8ABE8AF93A62}" type="slidenum">
              <a:rPr lang="pt-BR" smtClean="0"/>
              <a:pPr/>
              <a:t>‹nº›</a:t>
            </a:fld>
            <a:endParaRPr lang="pt-BR"/>
          </a:p>
        </p:txBody>
      </p:sp>
    </p:spTree>
    <p:extLst>
      <p:ext uri="{BB962C8B-B14F-4D97-AF65-F5344CB8AC3E}">
        <p14:creationId xmlns:p14="http://schemas.microsoft.com/office/powerpoint/2010/main" xmlns="" val="407953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fld id="{3C5FB974-CDEC-4280-A50C-17ABF09EFD2F}" type="datetimeFigureOut">
              <a:rPr lang="pt-BR" smtClean="0"/>
              <a:pPr/>
              <a:t>30/04/2020</a:t>
            </a:fld>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4A3056C6-5783-4D22-99F8-8ABE8AF93A62}" type="slidenum">
              <a:rPr lang="pt-BR" smtClean="0"/>
              <a:pPr/>
              <a:t>‹nº›</a:t>
            </a:fld>
            <a:endParaRPr lang="pt-BR"/>
          </a:p>
        </p:txBody>
      </p:sp>
    </p:spTree>
    <p:extLst>
      <p:ext uri="{BB962C8B-B14F-4D97-AF65-F5344CB8AC3E}">
        <p14:creationId xmlns:p14="http://schemas.microsoft.com/office/powerpoint/2010/main" xmlns="" val="193699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fld id="{3C5FB974-CDEC-4280-A50C-17ABF09EFD2F}" type="datetimeFigureOut">
              <a:rPr lang="pt-BR" smtClean="0"/>
              <a:pPr/>
              <a:t>30/04/2020</a:t>
            </a:fld>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4A3056C6-5783-4D22-99F8-8ABE8AF93A62}" type="slidenum">
              <a:rPr lang="pt-BR" smtClean="0"/>
              <a:pPr/>
              <a:t>‹nº›</a:t>
            </a:fld>
            <a:endParaRPr lang="pt-BR"/>
          </a:p>
        </p:txBody>
      </p:sp>
    </p:spTree>
    <p:extLst>
      <p:ext uri="{BB962C8B-B14F-4D97-AF65-F5344CB8AC3E}">
        <p14:creationId xmlns:p14="http://schemas.microsoft.com/office/powerpoint/2010/main" xmlns="" val="110250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fld id="{3C5FB974-CDEC-4280-A50C-17ABF09EFD2F}" type="datetimeFigureOut">
              <a:rPr lang="pt-BR" smtClean="0"/>
              <a:pPr/>
              <a:t>30/04/2020</a:t>
            </a:fld>
            <a:endParaRPr lang="pt-BR"/>
          </a:p>
        </p:txBody>
      </p:sp>
      <p:sp>
        <p:nvSpPr>
          <p:cNvPr id="6" name="Espaço Reservado para Rodapé 4"/>
          <p:cNvSpPr>
            <a:spLocks noGrp="1"/>
          </p:cNvSpPr>
          <p:nvPr>
            <p:ph type="ftr" sz="quarter" idx="11"/>
          </p:nvPr>
        </p:nvSpPr>
        <p:spPr/>
        <p:txBody>
          <a:bodyPr/>
          <a:lstStyle>
            <a:lvl1pPr>
              <a:defRPr/>
            </a:lvl1pPr>
          </a:lstStyle>
          <a:p>
            <a:endParaRPr lang="pt-BR"/>
          </a:p>
        </p:txBody>
      </p:sp>
      <p:sp>
        <p:nvSpPr>
          <p:cNvPr id="7" name="Espaço Reservado para Número de Slide 5"/>
          <p:cNvSpPr>
            <a:spLocks noGrp="1"/>
          </p:cNvSpPr>
          <p:nvPr>
            <p:ph type="sldNum" sz="quarter" idx="12"/>
          </p:nvPr>
        </p:nvSpPr>
        <p:spPr/>
        <p:txBody>
          <a:bodyPr/>
          <a:lstStyle>
            <a:lvl1pPr>
              <a:defRPr/>
            </a:lvl1pPr>
          </a:lstStyle>
          <a:p>
            <a:fld id="{4A3056C6-5783-4D22-99F8-8ABE8AF93A62}" type="slidenum">
              <a:rPr lang="pt-BR" smtClean="0"/>
              <a:pPr/>
              <a:t>‹nº›</a:t>
            </a:fld>
            <a:endParaRPr lang="pt-BR"/>
          </a:p>
        </p:txBody>
      </p:sp>
    </p:spTree>
    <p:extLst>
      <p:ext uri="{BB962C8B-B14F-4D97-AF65-F5344CB8AC3E}">
        <p14:creationId xmlns:p14="http://schemas.microsoft.com/office/powerpoint/2010/main" xmlns="" val="39770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fld id="{3C5FB974-CDEC-4280-A50C-17ABF09EFD2F}" type="datetimeFigureOut">
              <a:rPr lang="pt-BR" smtClean="0"/>
              <a:pPr/>
              <a:t>30/04/2020</a:t>
            </a:fld>
            <a:endParaRPr lang="pt-BR"/>
          </a:p>
        </p:txBody>
      </p:sp>
      <p:sp>
        <p:nvSpPr>
          <p:cNvPr id="8" name="Espaço Reservado para Rodapé 4"/>
          <p:cNvSpPr>
            <a:spLocks noGrp="1"/>
          </p:cNvSpPr>
          <p:nvPr>
            <p:ph type="ftr" sz="quarter" idx="11"/>
          </p:nvPr>
        </p:nvSpPr>
        <p:spPr/>
        <p:txBody>
          <a:bodyPr/>
          <a:lstStyle>
            <a:lvl1pPr>
              <a:defRPr/>
            </a:lvl1pPr>
          </a:lstStyle>
          <a:p>
            <a:endParaRPr lang="pt-BR"/>
          </a:p>
        </p:txBody>
      </p:sp>
      <p:sp>
        <p:nvSpPr>
          <p:cNvPr id="9" name="Espaço Reservado para Número de Slide 5"/>
          <p:cNvSpPr>
            <a:spLocks noGrp="1"/>
          </p:cNvSpPr>
          <p:nvPr>
            <p:ph type="sldNum" sz="quarter" idx="12"/>
          </p:nvPr>
        </p:nvSpPr>
        <p:spPr/>
        <p:txBody>
          <a:bodyPr/>
          <a:lstStyle>
            <a:lvl1pPr>
              <a:defRPr/>
            </a:lvl1pPr>
          </a:lstStyle>
          <a:p>
            <a:fld id="{4A3056C6-5783-4D22-99F8-8ABE8AF93A62}" type="slidenum">
              <a:rPr lang="pt-BR" smtClean="0"/>
              <a:pPr/>
              <a:t>‹nº›</a:t>
            </a:fld>
            <a:endParaRPr lang="pt-BR"/>
          </a:p>
        </p:txBody>
      </p:sp>
    </p:spTree>
    <p:extLst>
      <p:ext uri="{BB962C8B-B14F-4D97-AF65-F5344CB8AC3E}">
        <p14:creationId xmlns:p14="http://schemas.microsoft.com/office/powerpoint/2010/main" xmlns="" val="314247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fld id="{3C5FB974-CDEC-4280-A50C-17ABF09EFD2F}" type="datetimeFigureOut">
              <a:rPr lang="pt-BR" smtClean="0"/>
              <a:pPr/>
              <a:t>30/04/2020</a:t>
            </a:fld>
            <a:endParaRPr lang="pt-BR"/>
          </a:p>
        </p:txBody>
      </p:sp>
      <p:sp>
        <p:nvSpPr>
          <p:cNvPr id="4" name="Espaço Reservado para Rodapé 4"/>
          <p:cNvSpPr>
            <a:spLocks noGrp="1"/>
          </p:cNvSpPr>
          <p:nvPr>
            <p:ph type="ftr" sz="quarter" idx="11"/>
          </p:nvPr>
        </p:nvSpPr>
        <p:spPr/>
        <p:txBody>
          <a:bodyPr/>
          <a:lstStyle>
            <a:lvl1pPr>
              <a:defRPr/>
            </a:lvl1pPr>
          </a:lstStyle>
          <a:p>
            <a:endParaRPr lang="pt-BR"/>
          </a:p>
        </p:txBody>
      </p:sp>
      <p:sp>
        <p:nvSpPr>
          <p:cNvPr id="5" name="Espaço Reservado para Número de Slide 5"/>
          <p:cNvSpPr>
            <a:spLocks noGrp="1"/>
          </p:cNvSpPr>
          <p:nvPr>
            <p:ph type="sldNum" sz="quarter" idx="12"/>
          </p:nvPr>
        </p:nvSpPr>
        <p:spPr/>
        <p:txBody>
          <a:bodyPr/>
          <a:lstStyle>
            <a:lvl1pPr>
              <a:defRPr/>
            </a:lvl1pPr>
          </a:lstStyle>
          <a:p>
            <a:fld id="{4A3056C6-5783-4D22-99F8-8ABE8AF93A62}" type="slidenum">
              <a:rPr lang="pt-BR" smtClean="0"/>
              <a:pPr/>
              <a:t>‹nº›</a:t>
            </a:fld>
            <a:endParaRPr lang="pt-BR"/>
          </a:p>
        </p:txBody>
      </p:sp>
    </p:spTree>
    <p:extLst>
      <p:ext uri="{BB962C8B-B14F-4D97-AF65-F5344CB8AC3E}">
        <p14:creationId xmlns:p14="http://schemas.microsoft.com/office/powerpoint/2010/main" xmlns="" val="12418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fld id="{3C5FB974-CDEC-4280-A50C-17ABF09EFD2F}" type="datetimeFigureOut">
              <a:rPr lang="pt-BR" smtClean="0"/>
              <a:pPr/>
              <a:t>30/04/2020</a:t>
            </a:fld>
            <a:endParaRPr lang="pt-BR"/>
          </a:p>
        </p:txBody>
      </p:sp>
      <p:sp>
        <p:nvSpPr>
          <p:cNvPr id="3" name="Espaço Reservado para Rodapé 4"/>
          <p:cNvSpPr>
            <a:spLocks noGrp="1"/>
          </p:cNvSpPr>
          <p:nvPr>
            <p:ph type="ftr" sz="quarter" idx="11"/>
          </p:nvPr>
        </p:nvSpPr>
        <p:spPr/>
        <p:txBody>
          <a:bodyPr/>
          <a:lstStyle>
            <a:lvl1pPr>
              <a:defRPr/>
            </a:lvl1pPr>
          </a:lstStyle>
          <a:p>
            <a:endParaRPr lang="pt-BR"/>
          </a:p>
        </p:txBody>
      </p:sp>
      <p:sp>
        <p:nvSpPr>
          <p:cNvPr id="4" name="Espaço Reservado para Número de Slide 5"/>
          <p:cNvSpPr>
            <a:spLocks noGrp="1"/>
          </p:cNvSpPr>
          <p:nvPr>
            <p:ph type="sldNum" sz="quarter" idx="12"/>
          </p:nvPr>
        </p:nvSpPr>
        <p:spPr/>
        <p:txBody>
          <a:bodyPr/>
          <a:lstStyle>
            <a:lvl1pPr>
              <a:defRPr/>
            </a:lvl1pPr>
          </a:lstStyle>
          <a:p>
            <a:fld id="{4A3056C6-5783-4D22-99F8-8ABE8AF93A62}" type="slidenum">
              <a:rPr lang="pt-BR" smtClean="0"/>
              <a:pPr/>
              <a:t>‹nº›</a:t>
            </a:fld>
            <a:endParaRPr lang="pt-BR"/>
          </a:p>
        </p:txBody>
      </p:sp>
    </p:spTree>
    <p:extLst>
      <p:ext uri="{BB962C8B-B14F-4D97-AF65-F5344CB8AC3E}">
        <p14:creationId xmlns:p14="http://schemas.microsoft.com/office/powerpoint/2010/main" xmlns="" val="2875516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fld id="{3C5FB974-CDEC-4280-A50C-17ABF09EFD2F}" type="datetimeFigureOut">
              <a:rPr lang="pt-BR" smtClean="0"/>
              <a:pPr/>
              <a:t>30/04/2020</a:t>
            </a:fld>
            <a:endParaRPr lang="pt-BR"/>
          </a:p>
        </p:txBody>
      </p:sp>
      <p:sp>
        <p:nvSpPr>
          <p:cNvPr id="6" name="Espaço Reservado para Rodapé 4"/>
          <p:cNvSpPr>
            <a:spLocks noGrp="1"/>
          </p:cNvSpPr>
          <p:nvPr>
            <p:ph type="ftr" sz="quarter" idx="11"/>
          </p:nvPr>
        </p:nvSpPr>
        <p:spPr/>
        <p:txBody>
          <a:bodyPr/>
          <a:lstStyle>
            <a:lvl1pPr>
              <a:defRPr/>
            </a:lvl1pPr>
          </a:lstStyle>
          <a:p>
            <a:endParaRPr lang="pt-BR"/>
          </a:p>
        </p:txBody>
      </p:sp>
      <p:sp>
        <p:nvSpPr>
          <p:cNvPr id="7" name="Espaço Reservado para Número de Slide 5"/>
          <p:cNvSpPr>
            <a:spLocks noGrp="1"/>
          </p:cNvSpPr>
          <p:nvPr>
            <p:ph type="sldNum" sz="quarter" idx="12"/>
          </p:nvPr>
        </p:nvSpPr>
        <p:spPr/>
        <p:txBody>
          <a:bodyPr/>
          <a:lstStyle>
            <a:lvl1pPr>
              <a:defRPr/>
            </a:lvl1pPr>
          </a:lstStyle>
          <a:p>
            <a:fld id="{4A3056C6-5783-4D22-99F8-8ABE8AF93A62}" type="slidenum">
              <a:rPr lang="pt-BR" smtClean="0"/>
              <a:pPr/>
              <a:t>‹nº›</a:t>
            </a:fld>
            <a:endParaRPr lang="pt-BR"/>
          </a:p>
        </p:txBody>
      </p:sp>
    </p:spTree>
    <p:extLst>
      <p:ext uri="{BB962C8B-B14F-4D97-AF65-F5344CB8AC3E}">
        <p14:creationId xmlns:p14="http://schemas.microsoft.com/office/powerpoint/2010/main" xmlns="" val="203230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fld id="{3C5FB974-CDEC-4280-A50C-17ABF09EFD2F}" type="datetimeFigureOut">
              <a:rPr lang="pt-BR" smtClean="0"/>
              <a:pPr/>
              <a:t>30/04/2020</a:t>
            </a:fld>
            <a:endParaRPr lang="pt-BR"/>
          </a:p>
        </p:txBody>
      </p:sp>
      <p:sp>
        <p:nvSpPr>
          <p:cNvPr id="6" name="Espaço Reservado para Rodapé 4"/>
          <p:cNvSpPr>
            <a:spLocks noGrp="1"/>
          </p:cNvSpPr>
          <p:nvPr>
            <p:ph type="ftr" sz="quarter" idx="11"/>
          </p:nvPr>
        </p:nvSpPr>
        <p:spPr/>
        <p:txBody>
          <a:bodyPr/>
          <a:lstStyle>
            <a:lvl1pPr>
              <a:defRPr/>
            </a:lvl1pPr>
          </a:lstStyle>
          <a:p>
            <a:endParaRPr lang="pt-BR"/>
          </a:p>
        </p:txBody>
      </p:sp>
      <p:sp>
        <p:nvSpPr>
          <p:cNvPr id="7" name="Espaço Reservado para Número de Slide 5"/>
          <p:cNvSpPr>
            <a:spLocks noGrp="1"/>
          </p:cNvSpPr>
          <p:nvPr>
            <p:ph type="sldNum" sz="quarter" idx="12"/>
          </p:nvPr>
        </p:nvSpPr>
        <p:spPr/>
        <p:txBody>
          <a:bodyPr/>
          <a:lstStyle>
            <a:lvl1pPr>
              <a:defRPr/>
            </a:lvl1pPr>
          </a:lstStyle>
          <a:p>
            <a:fld id="{4A3056C6-5783-4D22-99F8-8ABE8AF93A62}" type="slidenum">
              <a:rPr lang="pt-BR" smtClean="0"/>
              <a:pPr/>
              <a:t>‹nº›</a:t>
            </a:fld>
            <a:endParaRPr lang="pt-BR"/>
          </a:p>
        </p:txBody>
      </p:sp>
    </p:spTree>
    <p:extLst>
      <p:ext uri="{BB962C8B-B14F-4D97-AF65-F5344CB8AC3E}">
        <p14:creationId xmlns:p14="http://schemas.microsoft.com/office/powerpoint/2010/main" xmlns="" val="76599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Espaço Reservado para Texto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3C5FB974-CDEC-4280-A50C-17ABF09EFD2F}" type="datetimeFigureOut">
              <a:rPr lang="pt-BR" smtClean="0"/>
              <a:pPr/>
              <a:t>30/04/2020</a:t>
            </a:fld>
            <a:endParaRPr lang="pt-B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endParaRPr lang="pt-B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fld id="{4A3056C6-5783-4D22-99F8-8ABE8AF93A62}" type="slidenum">
              <a:rPr lang="pt-BR" smtClean="0"/>
              <a:pPr/>
              <a:t>‹nº›</a:t>
            </a:fld>
            <a:endParaRPr lang="pt-BR"/>
          </a:p>
        </p:txBody>
      </p:sp>
      <p:pic>
        <p:nvPicPr>
          <p:cNvPr id="1031" name="Picture 2" descr="X:\Cosems\Criação\Institucional\PPT\base_ppt_cosemsrs-mestre.jp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stado.rs.gov.br/upload/arquivos/modelo-distanciamento-controlado-r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bcf07cf-3712-4126-9bd1-51d1e1ba5738.filesusr.com/ugd/4979d2_f7770ec472d348bf8518c707d32fa671.pdf" TargetMode="External"/><Relationship Id="rId2" Type="http://schemas.openxmlformats.org/officeDocument/2006/relationships/hyperlink" Target="https://www.conasems.org.br/wp-content/uploads/2020/04/Nota-Licita%C3%A7oes-Contratos-E-Req.-Adm-vers-final.pdf" TargetMode="External"/><Relationship Id="rId1" Type="http://schemas.openxmlformats.org/officeDocument/2006/relationships/slideLayout" Target="../slideLayouts/slideLayout2.xml"/><Relationship Id="rId4" Type="http://schemas.openxmlformats.org/officeDocument/2006/relationships/hyperlink" Target="https://dbcf07cf-3712-4126-9bd1-51d1e1ba5738.filesusr.com/ugd/4979d2_380ecf6a65c644d582de39f4193bed5d.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pesquisa.in.gov.br/imprensa/jsp/visualiza/index.jsp?data=24/04/2020&amp;jornal=515&amp;pagina=203" TargetMode="External"/><Relationship Id="rId2" Type="http://schemas.openxmlformats.org/officeDocument/2006/relationships/hyperlink" Target="https://saude.rs.gov.br/upload/arquivos/202004/24091526-274.pdf" TargetMode="External"/><Relationship Id="rId1" Type="http://schemas.openxmlformats.org/officeDocument/2006/relationships/slideLayout" Target="../slideLayouts/slideLayout2.xml"/><Relationship Id="rId6" Type="http://schemas.openxmlformats.org/officeDocument/2006/relationships/hyperlink" Target="http://pesquisa.in.gov.br/imprensa/jsp/visualiza/index.jsp?data=24/04/2020&amp;jornal=515&amp;pagina=215&amp;totalArquivos=310" TargetMode="External"/><Relationship Id="rId5" Type="http://schemas.openxmlformats.org/officeDocument/2006/relationships/hyperlink" Target="http://pesquisa.in.gov.br/imprensa/jsp/visualiza/index.jsp?data=24/04/2020&amp;jornal=515&amp;pagina=214&amp;totalArquivos=310" TargetMode="External"/><Relationship Id="rId4" Type="http://schemas.openxmlformats.org/officeDocument/2006/relationships/hyperlink" Target="http://pesquisa.in.gov.br/imprensa/jsp/visualiza/index.jsp?data=24/04/2020&amp;jornal=515&amp;pagina=206&amp;totalArquivos=31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pesquisa.in.gov.br/imprensa/jsp/visualiza/index.jsp?data=24/04/2020&amp;jornal=515&amp;pagina=216&amp;totalArquivos=310" TargetMode="External"/><Relationship Id="rId2" Type="http://schemas.openxmlformats.org/officeDocument/2006/relationships/hyperlink" Target="http://pesquisa.in.gov.br/imprensa/jsp/visualiza/index.jsp?data=24/04/2020&amp;jornal=515&amp;pagina=215&amp;totalArquivos=310" TargetMode="External"/><Relationship Id="rId1" Type="http://schemas.openxmlformats.org/officeDocument/2006/relationships/slideLayout" Target="../slideLayouts/slideLayout2.xml"/><Relationship Id="rId5" Type="http://schemas.openxmlformats.org/officeDocument/2006/relationships/hyperlink" Target="http://pesquisa.in.gov.br/imprensa/jsp/visualiza/index.jsp?data=24/04/2020&amp;jornal=515&amp;pagina=218&amp;totalArquivos=310" TargetMode="External"/><Relationship Id="rId4" Type="http://schemas.openxmlformats.org/officeDocument/2006/relationships/hyperlink" Target="http://pesquisa.in.gov.br/imprensa/jsp/visualiza/index.jsp?data=24/04/2020&amp;jornal=515&amp;pagina=217&amp;totalArquivos=31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esquisa.in.gov.br/imprensa/jsp/visualiza/index.jsp?data=24/04/2020&amp;jornal=515&amp;pagina=220&amp;totalArquivos=310" TargetMode="External"/><Relationship Id="rId2" Type="http://schemas.openxmlformats.org/officeDocument/2006/relationships/hyperlink" Target="http://pesquisa.in.gov.br/imprensa/jsp/visualiza/index.jsp?data=24/04/2020&amp;jornal=515&amp;pagina=219&amp;totalArquivos=310" TargetMode="External"/><Relationship Id="rId1" Type="http://schemas.openxmlformats.org/officeDocument/2006/relationships/slideLayout" Target="../slideLayouts/slideLayout2.xml"/><Relationship Id="rId4" Type="http://schemas.openxmlformats.org/officeDocument/2006/relationships/hyperlink" Target="http://pesquisa.in.gov.br/imprensa/jsp/visualiza/index.jsp?data=24/04/2020&amp;jornal=515&amp;pagina=221&amp;totalArquivos=31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aude.rs.gov.br/upload/arquivos/202004/22204509-nota-informativa-22-de-abril.pdf" TargetMode="External"/><Relationship Id="rId2" Type="http://schemas.openxmlformats.org/officeDocument/2006/relationships/hyperlink" Target="http://maismedicos.gov.br/resultados" TargetMode="External"/><Relationship Id="rId1" Type="http://schemas.openxmlformats.org/officeDocument/2006/relationships/slideLayout" Target="../slideLayouts/slideLayout2.xml"/><Relationship Id="rId4" Type="http://schemas.openxmlformats.org/officeDocument/2006/relationships/hyperlink" Target="http://pesquisa.in.gov.br/imprensa/jsp/visualiza/index.jsp?data=24/04/2020&amp;jornal=515&amp;pagina=221&amp;totalArquivos=31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aude.rs.gov.br/upload/arquivos/202004/22204509-nota-informativa-22-de-abril.pdf" TargetMode="External"/><Relationship Id="rId2" Type="http://schemas.openxmlformats.org/officeDocument/2006/relationships/hyperlink" Target="http://www.in.gov.br/web/dou/-/lei-n-13.992-de-22-de-abril-de-2020-25354413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ortalarquivos.saude.gov.br/images/pdf/2020/April/21/BE13---Boletim-do-COE.pdf" TargetMode="External"/><Relationship Id="rId2" Type="http://schemas.openxmlformats.org/officeDocument/2006/relationships/hyperlink" Target="https://saude.rs.gov.br/upload/arquivos/202004/22091655-boletim-epidemiologico-covid-19-coers-se-16.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i.saude.rs.gov.br/covid19/"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é pasó con los otros brotes de coronavirus? - Gaceta Médica"/>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788" r="62553" b="6135"/>
          <a:stretch/>
        </p:blipFill>
        <p:spPr bwMode="auto">
          <a:xfrm>
            <a:off x="4558552" y="2306593"/>
            <a:ext cx="2748735" cy="2628477"/>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CaixaDeTexto 4"/>
          <p:cNvSpPr txBox="1"/>
          <p:nvPr/>
        </p:nvSpPr>
        <p:spPr>
          <a:xfrm>
            <a:off x="4441307" y="255262"/>
            <a:ext cx="2662518" cy="584775"/>
          </a:xfrm>
          <a:prstGeom prst="rect">
            <a:avLst/>
          </a:prstGeom>
          <a:ln w="19050">
            <a:solidFill>
              <a:schemeClr val="tx1"/>
            </a:solidFill>
          </a:ln>
        </p:spPr>
        <p:style>
          <a:lnRef idx="0">
            <a:scrgbClr r="0" g="0" b="0"/>
          </a:lnRef>
          <a:fillRef idx="1003">
            <a:schemeClr val="lt1"/>
          </a:fillRef>
          <a:effectRef idx="0">
            <a:scrgbClr r="0" g="0" b="0"/>
          </a:effectRef>
          <a:fontRef idx="major"/>
        </p:style>
        <p:txBody>
          <a:bodyPr wrap="square" rtlCol="0">
            <a:spAutoFit/>
          </a:bodyPr>
          <a:lstStyle/>
          <a:p>
            <a:pPr algn="ctr"/>
            <a:r>
              <a:rPr lang="pt-BR" sz="3200" b="1" dirty="0"/>
              <a:t>CORONAVÍRUS</a:t>
            </a:r>
          </a:p>
        </p:txBody>
      </p:sp>
      <p:sp>
        <p:nvSpPr>
          <p:cNvPr id="6" name="CaixaDeTexto 5"/>
          <p:cNvSpPr txBox="1"/>
          <p:nvPr/>
        </p:nvSpPr>
        <p:spPr>
          <a:xfrm>
            <a:off x="4071414" y="1281185"/>
            <a:ext cx="3852930" cy="1015663"/>
          </a:xfrm>
          <a:prstGeom prst="rect">
            <a:avLst/>
          </a:prstGeom>
          <a:ln>
            <a:solidFill>
              <a:srgbClr val="FF0000"/>
            </a:solidFill>
          </a:ln>
        </p:spPr>
        <p:style>
          <a:lnRef idx="2">
            <a:schemeClr val="accent1"/>
          </a:lnRef>
          <a:fillRef idx="1002">
            <a:schemeClr val="lt2"/>
          </a:fillRef>
          <a:effectRef idx="0">
            <a:schemeClr val="accent1"/>
          </a:effectRef>
          <a:fontRef idx="minor">
            <a:schemeClr val="dk1"/>
          </a:fontRef>
        </p:style>
        <p:txBody>
          <a:bodyPr wrap="square" rtlCol="0">
            <a:spAutoFit/>
          </a:bodyPr>
          <a:lstStyle/>
          <a:p>
            <a:pPr algn="ctr"/>
            <a:r>
              <a:rPr lang="pt-BR" sz="2000" dirty="0"/>
              <a:t>É uma família de vírus que causam infecções respiratórias, provocando a doença </a:t>
            </a:r>
            <a:r>
              <a:rPr lang="pt-BR" sz="2000" b="1" dirty="0"/>
              <a:t>COVID-19</a:t>
            </a:r>
          </a:p>
        </p:txBody>
      </p:sp>
      <p:cxnSp>
        <p:nvCxnSpPr>
          <p:cNvPr id="8" name="Conector reto 7"/>
          <p:cNvCxnSpPr>
            <a:stCxn id="1026" idx="0"/>
            <a:endCxn id="6" idx="2"/>
          </p:cNvCxnSpPr>
          <p:nvPr/>
        </p:nvCxnSpPr>
        <p:spPr>
          <a:xfrm rot="5400000" flipH="1" flipV="1">
            <a:off x="5960527" y="2269242"/>
            <a:ext cx="9745" cy="64959"/>
          </a:xfrm>
          <a:prstGeom prst="line">
            <a:avLst/>
          </a:prstGeom>
          <a:ln w="57150">
            <a:solidFill>
              <a:srgbClr val="FF0000"/>
            </a:solidFill>
            <a:prstDash val="sysDot"/>
          </a:ln>
        </p:spPr>
        <p:style>
          <a:lnRef idx="3">
            <a:schemeClr val="accent2"/>
          </a:lnRef>
          <a:fillRef idx="0">
            <a:schemeClr val="accent2"/>
          </a:fillRef>
          <a:effectRef idx="2">
            <a:schemeClr val="accent2"/>
          </a:effectRef>
          <a:fontRef idx="minor">
            <a:schemeClr val="tx1"/>
          </a:fontRef>
        </p:style>
      </p:cxnSp>
      <p:cxnSp>
        <p:nvCxnSpPr>
          <p:cNvPr id="10" name="Conector de seta reta 9"/>
          <p:cNvCxnSpPr>
            <a:stCxn id="5" idx="2"/>
          </p:cNvCxnSpPr>
          <p:nvPr/>
        </p:nvCxnSpPr>
        <p:spPr>
          <a:xfrm>
            <a:off x="5772566" y="840037"/>
            <a:ext cx="0" cy="355158"/>
          </a:xfrm>
          <a:prstGeom prst="straightConnector1">
            <a:avLst/>
          </a:prstGeom>
          <a:ln w="57150">
            <a:solidFill>
              <a:srgbClr val="FF0000"/>
            </a:solidFill>
            <a:prstDash val="sysDot"/>
            <a:tailEnd type="triangle"/>
          </a:ln>
        </p:spPr>
        <p:style>
          <a:lnRef idx="3">
            <a:schemeClr val="accent2"/>
          </a:lnRef>
          <a:fillRef idx="0">
            <a:schemeClr val="accent2"/>
          </a:fillRef>
          <a:effectRef idx="2">
            <a:schemeClr val="accent2"/>
          </a:effectRef>
          <a:fontRef idx="minor">
            <a:schemeClr val="tx1"/>
          </a:fontRef>
        </p:style>
      </p:cxnSp>
      <p:sp>
        <p:nvSpPr>
          <p:cNvPr id="12" name="CaixaDeTexto 11"/>
          <p:cNvSpPr txBox="1"/>
          <p:nvPr/>
        </p:nvSpPr>
        <p:spPr>
          <a:xfrm>
            <a:off x="8021406" y="2306593"/>
            <a:ext cx="2371871" cy="584775"/>
          </a:xfrm>
          <a:prstGeom prst="borderCallout1">
            <a:avLst>
              <a:gd name="adj1" fmla="val 18750"/>
              <a:gd name="adj2" fmla="val -2664"/>
              <a:gd name="adj3" fmla="val 163090"/>
              <a:gd name="adj4" fmla="val -40891"/>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sz="3200" b="1" dirty="0"/>
              <a:t>SINTOMAS</a:t>
            </a:r>
          </a:p>
        </p:txBody>
      </p:sp>
      <p:sp>
        <p:nvSpPr>
          <p:cNvPr id="11" name="Texto Explicativo 2 10"/>
          <p:cNvSpPr/>
          <p:nvPr/>
        </p:nvSpPr>
        <p:spPr>
          <a:xfrm>
            <a:off x="9473686" y="1323833"/>
            <a:ext cx="2718314" cy="872252"/>
          </a:xfrm>
          <a:prstGeom prst="borderCallout2">
            <a:avLst>
              <a:gd name="adj1" fmla="val 18750"/>
              <a:gd name="adj2" fmla="val -775"/>
              <a:gd name="adj3" fmla="val 18750"/>
              <a:gd name="adj4" fmla="val -16667"/>
              <a:gd name="adj5" fmla="val 118928"/>
              <a:gd name="adj6" fmla="val -31551"/>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2000" dirty="0"/>
              <a:t>Tosse</a:t>
            </a:r>
          </a:p>
          <a:p>
            <a:pPr algn="ctr"/>
            <a:r>
              <a:rPr lang="pt-BR" sz="2000" dirty="0"/>
              <a:t>Febre Alta</a:t>
            </a:r>
          </a:p>
          <a:p>
            <a:pPr algn="ctr"/>
            <a:r>
              <a:rPr lang="pt-BR" sz="2000" dirty="0" smtClean="0"/>
              <a:t>Coriza</a:t>
            </a:r>
            <a:endParaRPr lang="pt-BR" sz="2000" dirty="0"/>
          </a:p>
        </p:txBody>
      </p:sp>
      <p:pic>
        <p:nvPicPr>
          <p:cNvPr id="1028" name="Picture 4" descr="Selo fique EM CASA do Instagram para Download - Designe"/>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917" t="30432" r="4985" b="27529"/>
          <a:stretch/>
        </p:blipFill>
        <p:spPr bwMode="auto">
          <a:xfrm>
            <a:off x="410471" y="5857527"/>
            <a:ext cx="1867750" cy="88126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o Explicativo 3 12"/>
          <p:cNvSpPr/>
          <p:nvPr/>
        </p:nvSpPr>
        <p:spPr>
          <a:xfrm>
            <a:off x="508987" y="5314265"/>
            <a:ext cx="1546412" cy="554279"/>
          </a:xfrm>
          <a:prstGeom prst="borderCallout3">
            <a:avLst>
              <a:gd name="adj1" fmla="val 18750"/>
              <a:gd name="adj2" fmla="val -8333"/>
              <a:gd name="adj3" fmla="val 18750"/>
              <a:gd name="adj4" fmla="val -16667"/>
              <a:gd name="adj5" fmla="val 100000"/>
              <a:gd name="adj6" fmla="val -16667"/>
              <a:gd name="adj7" fmla="val 155231"/>
              <a:gd name="adj8" fmla="val -10210"/>
            </a:avLst>
          </a:prstGeom>
          <a:ln>
            <a:solidFill>
              <a:srgbClr val="FF0000"/>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pt-BR" b="1" dirty="0">
                <a:solidFill>
                  <a:schemeClr val="tx1"/>
                </a:solidFill>
              </a:rPr>
              <a:t>PREVENÇÃO</a:t>
            </a:r>
          </a:p>
        </p:txBody>
      </p:sp>
      <p:sp>
        <p:nvSpPr>
          <p:cNvPr id="14" name="Texto Explicativo 3 13"/>
          <p:cNvSpPr/>
          <p:nvPr/>
        </p:nvSpPr>
        <p:spPr>
          <a:xfrm>
            <a:off x="2155365" y="566885"/>
            <a:ext cx="1828800" cy="605118"/>
          </a:xfrm>
          <a:prstGeom prst="borderCallout3">
            <a:avLst>
              <a:gd name="adj1" fmla="val 18750"/>
              <a:gd name="adj2" fmla="val -8333"/>
              <a:gd name="adj3" fmla="val 18750"/>
              <a:gd name="adj4" fmla="val -16667"/>
              <a:gd name="adj5" fmla="val 100000"/>
              <a:gd name="adj6" fmla="val -16667"/>
              <a:gd name="adj7" fmla="val 127354"/>
              <a:gd name="adj8" fmla="val -40079"/>
            </a:avLst>
          </a:prstGeom>
          <a:ln>
            <a:solidFill>
              <a:srgbClr val="FF0000"/>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pt-BR" b="1" dirty="0">
                <a:solidFill>
                  <a:schemeClr val="tx1"/>
                </a:solidFill>
              </a:rPr>
              <a:t>INCUBAÇÃO</a:t>
            </a:r>
          </a:p>
        </p:txBody>
      </p:sp>
      <p:sp>
        <p:nvSpPr>
          <p:cNvPr id="17" name="CaixaDeTexto 16"/>
          <p:cNvSpPr txBox="1"/>
          <p:nvPr/>
        </p:nvSpPr>
        <p:spPr>
          <a:xfrm>
            <a:off x="286166" y="1245636"/>
            <a:ext cx="1992055" cy="461665"/>
          </a:xfrm>
          <a:prstGeom prst="rect">
            <a:avLst/>
          </a:prstGeom>
          <a:ln>
            <a:solidFill>
              <a:srgbClr val="FF0000"/>
            </a:solidFill>
          </a:ln>
        </p:spPr>
        <p:style>
          <a:lnRef idx="2">
            <a:schemeClr val="accent1"/>
          </a:lnRef>
          <a:fillRef idx="1002">
            <a:schemeClr val="lt2"/>
          </a:fillRef>
          <a:effectRef idx="0">
            <a:schemeClr val="accent1"/>
          </a:effectRef>
          <a:fontRef idx="minor">
            <a:schemeClr val="dk1"/>
          </a:fontRef>
        </p:style>
        <p:txBody>
          <a:bodyPr wrap="square" rtlCol="0">
            <a:spAutoFit/>
          </a:bodyPr>
          <a:lstStyle/>
          <a:p>
            <a:pPr algn="ctr"/>
            <a:r>
              <a:rPr lang="pt-BR" sz="2400" dirty="0"/>
              <a:t>2 a 14 dias</a:t>
            </a:r>
            <a:endParaRPr lang="pt-BR" sz="2400" b="1" dirty="0"/>
          </a:p>
        </p:txBody>
      </p:sp>
      <p:sp>
        <p:nvSpPr>
          <p:cNvPr id="18" name="CaixaDeTexto 17"/>
          <p:cNvSpPr txBox="1"/>
          <p:nvPr/>
        </p:nvSpPr>
        <p:spPr>
          <a:xfrm>
            <a:off x="547792" y="3032525"/>
            <a:ext cx="2539013" cy="400110"/>
          </a:xfrm>
          <a:prstGeom prst="rect">
            <a:avLst/>
          </a:prstGeom>
          <a:ln>
            <a:solidFill>
              <a:srgbClr val="FF0000"/>
            </a:solidFill>
          </a:ln>
        </p:spPr>
        <p:style>
          <a:lnRef idx="2">
            <a:schemeClr val="accent1"/>
          </a:lnRef>
          <a:fillRef idx="1002">
            <a:schemeClr val="lt2"/>
          </a:fillRef>
          <a:effectRef idx="0">
            <a:schemeClr val="accent1"/>
          </a:effectRef>
          <a:fontRef idx="minor">
            <a:schemeClr val="dk1"/>
          </a:fontRef>
        </p:style>
        <p:txBody>
          <a:bodyPr wrap="square" rtlCol="0">
            <a:spAutoFit/>
          </a:bodyPr>
          <a:lstStyle/>
          <a:p>
            <a:pPr algn="ctr"/>
            <a:r>
              <a:rPr lang="pt-BR" sz="2000" dirty="0"/>
              <a:t>Pessoa para pessoa</a:t>
            </a:r>
            <a:endParaRPr lang="pt-BR" sz="2000" b="1" dirty="0"/>
          </a:p>
        </p:txBody>
      </p:sp>
      <p:sp>
        <p:nvSpPr>
          <p:cNvPr id="19" name="CaixaDeTexto 18"/>
          <p:cNvSpPr txBox="1"/>
          <p:nvPr/>
        </p:nvSpPr>
        <p:spPr>
          <a:xfrm>
            <a:off x="547792" y="2094430"/>
            <a:ext cx="2662518" cy="584775"/>
          </a:xfrm>
          <a:prstGeom prst="rect">
            <a:avLst/>
          </a:prstGeom>
          <a:ln w="19050">
            <a:solidFill>
              <a:schemeClr val="tx1"/>
            </a:solidFill>
          </a:ln>
        </p:spPr>
        <p:style>
          <a:lnRef idx="0">
            <a:scrgbClr r="0" g="0" b="0"/>
          </a:lnRef>
          <a:fillRef idx="1003">
            <a:schemeClr val="lt1"/>
          </a:fillRef>
          <a:effectRef idx="0">
            <a:scrgbClr r="0" g="0" b="0"/>
          </a:effectRef>
          <a:fontRef idx="major"/>
        </p:style>
        <p:txBody>
          <a:bodyPr wrap="square" rtlCol="0">
            <a:spAutoFit/>
          </a:bodyPr>
          <a:lstStyle/>
          <a:p>
            <a:pPr algn="ctr"/>
            <a:r>
              <a:rPr lang="pt-BR" sz="3200" b="1" dirty="0"/>
              <a:t>CONTÁGIO</a:t>
            </a:r>
          </a:p>
        </p:txBody>
      </p:sp>
      <p:sp>
        <p:nvSpPr>
          <p:cNvPr id="20" name="CaixaDeTexto 19"/>
          <p:cNvSpPr txBox="1"/>
          <p:nvPr/>
        </p:nvSpPr>
        <p:spPr>
          <a:xfrm>
            <a:off x="403944" y="3588931"/>
            <a:ext cx="2703417" cy="1631216"/>
          </a:xfrm>
          <a:prstGeom prst="rect">
            <a:avLst/>
          </a:prstGeom>
          <a:ln>
            <a:solidFill>
              <a:srgbClr val="FF0000"/>
            </a:solidFill>
          </a:ln>
        </p:spPr>
        <p:style>
          <a:lnRef idx="2">
            <a:schemeClr val="accent1"/>
          </a:lnRef>
          <a:fillRef idx="1002">
            <a:schemeClr val="lt2"/>
          </a:fillRef>
          <a:effectRef idx="0">
            <a:schemeClr val="accent1"/>
          </a:effectRef>
          <a:fontRef idx="minor">
            <a:schemeClr val="dk1"/>
          </a:fontRef>
        </p:style>
        <p:txBody>
          <a:bodyPr wrap="square" rtlCol="0">
            <a:spAutoFit/>
          </a:bodyPr>
          <a:lstStyle/>
          <a:p>
            <a:pPr algn="ctr"/>
            <a:r>
              <a:rPr lang="pt-BR" sz="2000" dirty="0"/>
              <a:t>Gotículas de saliva</a:t>
            </a:r>
          </a:p>
          <a:p>
            <a:pPr algn="ctr"/>
            <a:r>
              <a:rPr lang="pt-BR" sz="2000" dirty="0"/>
              <a:t>Tosse</a:t>
            </a:r>
          </a:p>
          <a:p>
            <a:pPr algn="ctr"/>
            <a:r>
              <a:rPr lang="pt-BR" sz="2000" dirty="0"/>
              <a:t>Espirro</a:t>
            </a:r>
          </a:p>
          <a:p>
            <a:pPr algn="ctr"/>
            <a:r>
              <a:rPr lang="pt-BR" sz="2000" dirty="0"/>
              <a:t>Catarro</a:t>
            </a:r>
          </a:p>
          <a:p>
            <a:pPr algn="ctr"/>
            <a:r>
              <a:rPr lang="pt-BR" sz="2000" dirty="0"/>
              <a:t>e.. Até mesmo o toque</a:t>
            </a:r>
          </a:p>
        </p:txBody>
      </p:sp>
      <p:cxnSp>
        <p:nvCxnSpPr>
          <p:cNvPr id="16" name="Conector de seta reta 15"/>
          <p:cNvCxnSpPr/>
          <p:nvPr/>
        </p:nvCxnSpPr>
        <p:spPr>
          <a:xfrm flipH="1" flipV="1">
            <a:off x="2901975" y="1050232"/>
            <a:ext cx="1856047" cy="2172208"/>
          </a:xfrm>
          <a:prstGeom prst="straightConnector1">
            <a:avLst/>
          </a:prstGeom>
          <a:ln w="57150">
            <a:solidFill>
              <a:srgbClr val="FF0000"/>
            </a:solidFill>
            <a:prstDash val="lgDash"/>
            <a:tailEnd type="triangle"/>
          </a:ln>
        </p:spPr>
        <p:style>
          <a:lnRef idx="3">
            <a:schemeClr val="dk1"/>
          </a:lnRef>
          <a:fillRef idx="0">
            <a:schemeClr val="dk1"/>
          </a:fillRef>
          <a:effectRef idx="2">
            <a:schemeClr val="dk1"/>
          </a:effectRef>
          <a:fontRef idx="minor">
            <a:schemeClr val="tx1"/>
          </a:fontRef>
        </p:style>
      </p:cxnSp>
      <p:cxnSp>
        <p:nvCxnSpPr>
          <p:cNvPr id="24" name="Conector de seta reta 23"/>
          <p:cNvCxnSpPr>
            <a:endCxn id="19" idx="3"/>
          </p:cNvCxnSpPr>
          <p:nvPr/>
        </p:nvCxnSpPr>
        <p:spPr>
          <a:xfrm flipH="1" flipV="1">
            <a:off x="3210310" y="2386818"/>
            <a:ext cx="1547710" cy="950743"/>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Conector reto 29"/>
          <p:cNvCxnSpPr>
            <a:endCxn id="18" idx="0"/>
          </p:cNvCxnSpPr>
          <p:nvPr/>
        </p:nvCxnSpPr>
        <p:spPr>
          <a:xfrm>
            <a:off x="1694008" y="2679205"/>
            <a:ext cx="123291" cy="35332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3" name="Conector reto 32"/>
          <p:cNvCxnSpPr>
            <a:stCxn id="18" idx="2"/>
          </p:cNvCxnSpPr>
          <p:nvPr/>
        </p:nvCxnSpPr>
        <p:spPr>
          <a:xfrm flipH="1">
            <a:off x="1694008" y="3432635"/>
            <a:ext cx="123291" cy="1562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CaixaDeTexto 39"/>
          <p:cNvSpPr txBox="1"/>
          <p:nvPr/>
        </p:nvSpPr>
        <p:spPr>
          <a:xfrm>
            <a:off x="8652378" y="3081644"/>
            <a:ext cx="3212269" cy="584775"/>
          </a:xfrm>
          <a:prstGeom prst="rect">
            <a:avLst/>
          </a:prstGeom>
          <a:ln w="19050">
            <a:solidFill>
              <a:schemeClr val="tx1"/>
            </a:solidFill>
          </a:ln>
        </p:spPr>
        <p:style>
          <a:lnRef idx="0">
            <a:scrgbClr r="0" g="0" b="0"/>
          </a:lnRef>
          <a:fillRef idx="1003">
            <a:schemeClr val="lt1"/>
          </a:fillRef>
          <a:effectRef idx="0">
            <a:scrgbClr r="0" g="0" b="0"/>
          </a:effectRef>
          <a:fontRef idx="major"/>
        </p:style>
        <p:txBody>
          <a:bodyPr wrap="square" rtlCol="0">
            <a:spAutoFit/>
          </a:bodyPr>
          <a:lstStyle/>
          <a:p>
            <a:pPr algn="ctr"/>
            <a:r>
              <a:rPr lang="pt-BR" sz="3200" b="1" dirty="0"/>
              <a:t>FATORES DE RISCO</a:t>
            </a:r>
          </a:p>
        </p:txBody>
      </p:sp>
      <p:sp>
        <p:nvSpPr>
          <p:cNvPr id="41" name="CaixaDeTexto 40"/>
          <p:cNvSpPr txBox="1"/>
          <p:nvPr/>
        </p:nvSpPr>
        <p:spPr>
          <a:xfrm>
            <a:off x="7194647" y="4022558"/>
            <a:ext cx="1847753" cy="400110"/>
          </a:xfrm>
          <a:prstGeom prst="rect">
            <a:avLst/>
          </a:prstGeom>
          <a:ln>
            <a:solidFill>
              <a:srgbClr val="FF0000"/>
            </a:solidFill>
          </a:ln>
        </p:spPr>
        <p:style>
          <a:lnRef idx="2">
            <a:schemeClr val="accent1"/>
          </a:lnRef>
          <a:fillRef idx="1002">
            <a:schemeClr val="lt2"/>
          </a:fillRef>
          <a:effectRef idx="0">
            <a:schemeClr val="accent1"/>
          </a:effectRef>
          <a:fontRef idx="minor">
            <a:schemeClr val="dk1"/>
          </a:fontRef>
        </p:style>
        <p:txBody>
          <a:bodyPr wrap="square" rtlCol="0">
            <a:spAutoFit/>
          </a:bodyPr>
          <a:lstStyle/>
          <a:p>
            <a:pPr algn="ctr"/>
            <a:r>
              <a:rPr lang="pt-BR" sz="2000" dirty="0"/>
              <a:t>IDOSOS</a:t>
            </a:r>
            <a:endParaRPr lang="pt-BR" sz="2000" b="1" dirty="0"/>
          </a:p>
        </p:txBody>
      </p:sp>
      <p:sp>
        <p:nvSpPr>
          <p:cNvPr id="42" name="CaixaDeTexto 41"/>
          <p:cNvSpPr txBox="1"/>
          <p:nvPr/>
        </p:nvSpPr>
        <p:spPr>
          <a:xfrm>
            <a:off x="9334637" y="4022558"/>
            <a:ext cx="1847753" cy="400110"/>
          </a:xfrm>
          <a:prstGeom prst="rect">
            <a:avLst/>
          </a:prstGeom>
          <a:ln>
            <a:solidFill>
              <a:srgbClr val="FF0000"/>
            </a:solidFill>
          </a:ln>
        </p:spPr>
        <p:style>
          <a:lnRef idx="2">
            <a:schemeClr val="accent1"/>
          </a:lnRef>
          <a:fillRef idx="1002">
            <a:schemeClr val="lt2"/>
          </a:fillRef>
          <a:effectRef idx="0">
            <a:schemeClr val="accent1"/>
          </a:effectRef>
          <a:fontRef idx="minor">
            <a:schemeClr val="dk1"/>
          </a:fontRef>
        </p:style>
        <p:txBody>
          <a:bodyPr wrap="square" rtlCol="0">
            <a:spAutoFit/>
          </a:bodyPr>
          <a:lstStyle/>
          <a:p>
            <a:pPr algn="ctr"/>
            <a:r>
              <a:rPr lang="pt-BR" sz="2000" dirty="0"/>
              <a:t>FUMANTES</a:t>
            </a:r>
            <a:endParaRPr lang="pt-BR" sz="2000" b="1" dirty="0"/>
          </a:p>
        </p:txBody>
      </p:sp>
      <p:sp>
        <p:nvSpPr>
          <p:cNvPr id="43" name="CaixaDeTexto 42"/>
          <p:cNvSpPr txBox="1"/>
          <p:nvPr/>
        </p:nvSpPr>
        <p:spPr>
          <a:xfrm>
            <a:off x="6653420" y="4758964"/>
            <a:ext cx="2388980" cy="707886"/>
          </a:xfrm>
          <a:prstGeom prst="rect">
            <a:avLst/>
          </a:prstGeom>
          <a:ln>
            <a:solidFill>
              <a:srgbClr val="FF0000"/>
            </a:solidFill>
          </a:ln>
        </p:spPr>
        <p:style>
          <a:lnRef idx="2">
            <a:schemeClr val="accent1"/>
          </a:lnRef>
          <a:fillRef idx="1002">
            <a:schemeClr val="lt2"/>
          </a:fillRef>
          <a:effectRef idx="0">
            <a:schemeClr val="accent1"/>
          </a:effectRef>
          <a:fontRef idx="minor">
            <a:schemeClr val="dk1"/>
          </a:fontRef>
        </p:style>
        <p:txBody>
          <a:bodyPr wrap="square" rtlCol="0">
            <a:spAutoFit/>
          </a:bodyPr>
          <a:lstStyle/>
          <a:p>
            <a:pPr algn="ctr"/>
            <a:r>
              <a:rPr lang="pt-BR" sz="2000" dirty="0"/>
              <a:t>Sistema imunológico comprometido</a:t>
            </a:r>
            <a:endParaRPr lang="pt-BR" sz="2000" b="1" dirty="0"/>
          </a:p>
        </p:txBody>
      </p:sp>
      <p:sp>
        <p:nvSpPr>
          <p:cNvPr id="44" name="CaixaDeTexto 43"/>
          <p:cNvSpPr txBox="1"/>
          <p:nvPr/>
        </p:nvSpPr>
        <p:spPr>
          <a:xfrm>
            <a:off x="9305364" y="4648181"/>
            <a:ext cx="2388980" cy="1015663"/>
          </a:xfrm>
          <a:prstGeom prst="rect">
            <a:avLst/>
          </a:prstGeom>
          <a:ln>
            <a:solidFill>
              <a:srgbClr val="FF0000"/>
            </a:solidFill>
          </a:ln>
        </p:spPr>
        <p:style>
          <a:lnRef idx="2">
            <a:schemeClr val="accent1"/>
          </a:lnRef>
          <a:fillRef idx="1002">
            <a:schemeClr val="lt2"/>
          </a:fillRef>
          <a:effectRef idx="0">
            <a:schemeClr val="accent1"/>
          </a:effectRef>
          <a:fontRef idx="minor">
            <a:schemeClr val="dk1"/>
          </a:fontRef>
        </p:style>
        <p:txBody>
          <a:bodyPr wrap="square" rtlCol="0">
            <a:spAutoFit/>
          </a:bodyPr>
          <a:lstStyle/>
          <a:p>
            <a:pPr algn="ctr"/>
            <a:r>
              <a:rPr lang="pt-BR" sz="2000" dirty="0"/>
              <a:t>Problemas cardiovasculares e diabéticos</a:t>
            </a:r>
            <a:endParaRPr lang="pt-BR" sz="2000" b="1" dirty="0"/>
          </a:p>
        </p:txBody>
      </p:sp>
      <p:cxnSp>
        <p:nvCxnSpPr>
          <p:cNvPr id="39" name="Conector reto 38"/>
          <p:cNvCxnSpPr>
            <a:stCxn id="40" idx="2"/>
          </p:cNvCxnSpPr>
          <p:nvPr/>
        </p:nvCxnSpPr>
        <p:spPr>
          <a:xfrm flipH="1">
            <a:off x="10258512" y="3666419"/>
            <a:ext cx="1" cy="3248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flipH="1">
            <a:off x="8005128" y="3729884"/>
            <a:ext cx="519954" cy="2426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a:stCxn id="41" idx="2"/>
          </p:cNvCxnSpPr>
          <p:nvPr/>
        </p:nvCxnSpPr>
        <p:spPr>
          <a:xfrm flipH="1">
            <a:off x="7900404" y="4422668"/>
            <a:ext cx="218120" cy="3030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a:stCxn id="42" idx="2"/>
          </p:cNvCxnSpPr>
          <p:nvPr/>
        </p:nvCxnSpPr>
        <p:spPr>
          <a:xfrm flipH="1">
            <a:off x="10258513" y="4422668"/>
            <a:ext cx="1" cy="3561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Conector de seta reta 55"/>
          <p:cNvCxnSpPr>
            <a:stCxn id="1026" idx="6"/>
            <a:endCxn id="40" idx="1"/>
          </p:cNvCxnSpPr>
          <p:nvPr/>
        </p:nvCxnSpPr>
        <p:spPr>
          <a:xfrm flipV="1">
            <a:off x="7307287" y="3374032"/>
            <a:ext cx="1345091" cy="246800"/>
          </a:xfrm>
          <a:prstGeom prst="straightConnector1">
            <a:avLst/>
          </a:prstGeom>
          <a:ln w="381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61" name="CaixaDeTexto 60"/>
          <p:cNvSpPr txBox="1"/>
          <p:nvPr/>
        </p:nvSpPr>
        <p:spPr>
          <a:xfrm>
            <a:off x="3301394" y="4855279"/>
            <a:ext cx="2562256" cy="584775"/>
          </a:xfrm>
          <a:prstGeom prst="rect">
            <a:avLst/>
          </a:prstGeom>
          <a:ln w="19050">
            <a:solidFill>
              <a:schemeClr val="tx1"/>
            </a:solidFill>
          </a:ln>
        </p:spPr>
        <p:style>
          <a:lnRef idx="0">
            <a:scrgbClr r="0" g="0" b="0"/>
          </a:lnRef>
          <a:fillRef idx="1003">
            <a:schemeClr val="lt1"/>
          </a:fillRef>
          <a:effectRef idx="0">
            <a:scrgbClr r="0" g="0" b="0"/>
          </a:effectRef>
          <a:fontRef idx="major"/>
        </p:style>
        <p:txBody>
          <a:bodyPr wrap="square" rtlCol="0">
            <a:spAutoFit/>
          </a:bodyPr>
          <a:lstStyle/>
          <a:p>
            <a:pPr algn="ctr"/>
            <a:r>
              <a:rPr lang="pt-BR" sz="3200" b="1" dirty="0"/>
              <a:t>TRATAMENTO</a:t>
            </a:r>
          </a:p>
        </p:txBody>
      </p:sp>
      <p:sp>
        <p:nvSpPr>
          <p:cNvPr id="62" name="CaixaDeTexto 61"/>
          <p:cNvSpPr txBox="1"/>
          <p:nvPr/>
        </p:nvSpPr>
        <p:spPr>
          <a:xfrm>
            <a:off x="2635508" y="5562551"/>
            <a:ext cx="1805799" cy="400110"/>
          </a:xfrm>
          <a:prstGeom prst="rect">
            <a:avLst/>
          </a:prstGeom>
          <a:ln>
            <a:solidFill>
              <a:srgbClr val="FF0000"/>
            </a:solidFill>
          </a:ln>
        </p:spPr>
        <p:style>
          <a:lnRef idx="2">
            <a:schemeClr val="accent1"/>
          </a:lnRef>
          <a:fillRef idx="1002">
            <a:schemeClr val="lt2"/>
          </a:fillRef>
          <a:effectRef idx="0">
            <a:schemeClr val="accent1"/>
          </a:effectRef>
          <a:fontRef idx="minor">
            <a:schemeClr val="dk1"/>
          </a:fontRef>
        </p:style>
        <p:txBody>
          <a:bodyPr wrap="square" rtlCol="0">
            <a:spAutoFit/>
          </a:bodyPr>
          <a:lstStyle/>
          <a:p>
            <a:pPr algn="ctr"/>
            <a:r>
              <a:rPr lang="pt-BR" sz="2000" dirty="0"/>
              <a:t>Hospitalar</a:t>
            </a:r>
            <a:endParaRPr lang="pt-BR" sz="2000" b="1" dirty="0"/>
          </a:p>
        </p:txBody>
      </p:sp>
      <p:sp>
        <p:nvSpPr>
          <p:cNvPr id="63" name="CaixaDeTexto 62"/>
          <p:cNvSpPr txBox="1"/>
          <p:nvPr/>
        </p:nvSpPr>
        <p:spPr>
          <a:xfrm>
            <a:off x="2554672" y="6085158"/>
            <a:ext cx="2473522" cy="400110"/>
          </a:xfrm>
          <a:prstGeom prst="rect">
            <a:avLst/>
          </a:prstGeom>
          <a:ln>
            <a:solidFill>
              <a:srgbClr val="FF0000"/>
            </a:solidFill>
          </a:ln>
        </p:spPr>
        <p:style>
          <a:lnRef idx="2">
            <a:schemeClr val="accent1"/>
          </a:lnRef>
          <a:fillRef idx="1002">
            <a:schemeClr val="lt2"/>
          </a:fillRef>
          <a:effectRef idx="0">
            <a:schemeClr val="accent1"/>
          </a:effectRef>
          <a:fontRef idx="minor">
            <a:schemeClr val="dk1"/>
          </a:fontRef>
        </p:style>
        <p:txBody>
          <a:bodyPr wrap="square" rtlCol="0">
            <a:spAutoFit/>
          </a:bodyPr>
          <a:lstStyle/>
          <a:p>
            <a:pPr algn="ctr"/>
            <a:r>
              <a:rPr lang="pt-BR" sz="2000" dirty="0"/>
              <a:t>Repouso + hidratação</a:t>
            </a:r>
            <a:endParaRPr lang="pt-BR" sz="2000" b="1" dirty="0"/>
          </a:p>
        </p:txBody>
      </p:sp>
      <p:cxnSp>
        <p:nvCxnSpPr>
          <p:cNvPr id="60" name="Conector reto 59"/>
          <p:cNvCxnSpPr>
            <a:stCxn id="61" idx="2"/>
            <a:endCxn id="62" idx="3"/>
          </p:cNvCxnSpPr>
          <p:nvPr/>
        </p:nvCxnSpPr>
        <p:spPr>
          <a:xfrm flipH="1">
            <a:off x="4441307" y="5440054"/>
            <a:ext cx="141215" cy="3225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5" name="Conector reto 1024"/>
          <p:cNvCxnSpPr/>
          <p:nvPr/>
        </p:nvCxnSpPr>
        <p:spPr>
          <a:xfrm flipH="1">
            <a:off x="4558553" y="5466850"/>
            <a:ext cx="878754" cy="6183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9" name="Conector de seta reta 1028"/>
          <p:cNvCxnSpPr/>
          <p:nvPr/>
        </p:nvCxnSpPr>
        <p:spPr>
          <a:xfrm flipH="1">
            <a:off x="4126297" y="4293633"/>
            <a:ext cx="657412" cy="598173"/>
          </a:xfrm>
          <a:prstGeom prst="straightConnector1">
            <a:avLst/>
          </a:prstGeom>
          <a:ln w="28575">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70" name="CaixaDeTexto 69"/>
          <p:cNvSpPr txBox="1"/>
          <p:nvPr/>
        </p:nvSpPr>
        <p:spPr>
          <a:xfrm>
            <a:off x="5304645" y="6005769"/>
            <a:ext cx="3082210" cy="584775"/>
          </a:xfrm>
          <a:prstGeom prst="rect">
            <a:avLst/>
          </a:prstGeom>
          <a:ln w="19050">
            <a:solidFill>
              <a:schemeClr val="tx1"/>
            </a:solidFill>
          </a:ln>
        </p:spPr>
        <p:style>
          <a:lnRef idx="0">
            <a:scrgbClr r="0" g="0" b="0"/>
          </a:lnRef>
          <a:fillRef idx="1003">
            <a:schemeClr val="lt1"/>
          </a:fillRef>
          <a:effectRef idx="0">
            <a:scrgbClr r="0" g="0" b="0"/>
          </a:effectRef>
          <a:fontRef idx="major"/>
        </p:style>
        <p:txBody>
          <a:bodyPr wrap="square" rtlCol="0">
            <a:spAutoFit/>
          </a:bodyPr>
          <a:lstStyle/>
          <a:p>
            <a:pPr algn="ctr"/>
            <a:r>
              <a:rPr lang="pt-BR" sz="3200" b="1" dirty="0"/>
              <a:t>Medidas políticas</a:t>
            </a:r>
          </a:p>
        </p:txBody>
      </p:sp>
      <p:sp>
        <p:nvSpPr>
          <p:cNvPr id="71" name="CaixaDeTexto 70"/>
          <p:cNvSpPr txBox="1"/>
          <p:nvPr/>
        </p:nvSpPr>
        <p:spPr>
          <a:xfrm>
            <a:off x="8663306" y="5750827"/>
            <a:ext cx="3318575" cy="1015663"/>
          </a:xfrm>
          <a:prstGeom prst="rect">
            <a:avLst/>
          </a:prstGeom>
          <a:ln>
            <a:solidFill>
              <a:srgbClr val="FF0000"/>
            </a:solidFill>
          </a:ln>
        </p:spPr>
        <p:style>
          <a:lnRef idx="2">
            <a:schemeClr val="accent1"/>
          </a:lnRef>
          <a:fillRef idx="1002">
            <a:schemeClr val="lt2"/>
          </a:fillRef>
          <a:effectRef idx="0">
            <a:schemeClr val="accent1"/>
          </a:effectRef>
          <a:fontRef idx="minor">
            <a:schemeClr val="dk1"/>
          </a:fontRef>
        </p:style>
        <p:txBody>
          <a:bodyPr wrap="square" rtlCol="0">
            <a:spAutoFit/>
          </a:bodyPr>
          <a:lstStyle/>
          <a:p>
            <a:pPr algn="ctr"/>
            <a:r>
              <a:rPr lang="pt-BR" sz="2000" dirty="0"/>
              <a:t>Decretos; Planos de contingência; Linhas de frente ao tratamento</a:t>
            </a:r>
            <a:endParaRPr lang="pt-BR" sz="2000" b="1" dirty="0"/>
          </a:p>
        </p:txBody>
      </p:sp>
      <p:cxnSp>
        <p:nvCxnSpPr>
          <p:cNvPr id="1031" name="Conector de seta reta 1030"/>
          <p:cNvCxnSpPr>
            <a:stCxn id="70" idx="3"/>
            <a:endCxn id="71" idx="1"/>
          </p:cNvCxnSpPr>
          <p:nvPr/>
        </p:nvCxnSpPr>
        <p:spPr>
          <a:xfrm flipV="1">
            <a:off x="8386855" y="6258659"/>
            <a:ext cx="276451" cy="394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tângulo 1"/>
          <p:cNvSpPr/>
          <p:nvPr/>
        </p:nvSpPr>
        <p:spPr>
          <a:xfrm>
            <a:off x="71874" y="-31014"/>
            <a:ext cx="4067777" cy="646331"/>
          </a:xfrm>
          <a:prstGeom prst="rect">
            <a:avLst/>
          </a:prstGeom>
          <a:noFill/>
        </p:spPr>
        <p:txBody>
          <a:bodyPr wrap="square" lIns="91440" tIns="45720" rIns="91440" bIns="45720">
            <a:spAutoFit/>
          </a:bodyPr>
          <a:lstStyle/>
          <a:p>
            <a:r>
              <a:rPr lang="pt-BR" sz="3600" b="0" cap="none" spc="0" dirty="0">
                <a:ln w="0"/>
                <a:solidFill>
                  <a:schemeClr val="accent1"/>
                </a:solidFill>
                <a:effectLst>
                  <a:outerShdw blurRad="38100" dist="25400" dir="5400000" algn="ctr" rotWithShape="0">
                    <a:srgbClr val="6E747A">
                      <a:alpha val="43000"/>
                    </a:srgbClr>
                  </a:outerShdw>
                </a:effectLst>
              </a:rPr>
              <a:t>Relembrando...</a:t>
            </a:r>
          </a:p>
        </p:txBody>
      </p:sp>
    </p:spTree>
    <p:extLst>
      <p:ext uri="{BB962C8B-B14F-4D97-AF65-F5344CB8AC3E}">
        <p14:creationId xmlns:p14="http://schemas.microsoft.com/office/powerpoint/2010/main" xmlns="" val="2845873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266450" y="1686594"/>
            <a:ext cx="115966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tângulo de cantos arredondados 10"/>
          <p:cNvSpPr/>
          <p:nvPr/>
        </p:nvSpPr>
        <p:spPr>
          <a:xfrm>
            <a:off x="2968831" y="1694511"/>
            <a:ext cx="6163294" cy="1262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pt-BR" sz="2400" b="1" dirty="0">
                <a:solidFill>
                  <a:schemeClr val="tx1"/>
                </a:solidFill>
              </a:rPr>
              <a:t>MODELO DE DISTANCIAMENTO CONTROLADO DO RS</a:t>
            </a:r>
            <a:endParaRPr lang="pt-BR" sz="2000" b="1" dirty="0">
              <a:solidFill>
                <a:schemeClr val="tx1"/>
              </a:solidFill>
              <a:ea typeface="Calibri"/>
              <a:cs typeface="Times New Roman"/>
            </a:endParaRPr>
          </a:p>
        </p:txBody>
      </p:sp>
      <p:sp>
        <p:nvSpPr>
          <p:cNvPr id="6" name="Retângulo de cantos arredondados 5"/>
          <p:cNvSpPr/>
          <p:nvPr/>
        </p:nvSpPr>
        <p:spPr>
          <a:xfrm>
            <a:off x="2968831" y="3987901"/>
            <a:ext cx="6163294" cy="154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pt-BR" b="1" dirty="0">
                <a:solidFill>
                  <a:schemeClr val="tx1"/>
                </a:solidFill>
              </a:rPr>
              <a:t>Estratégia mista, modulada e pactuada para equilibrar prioridade à vida com retomada econômica.</a:t>
            </a:r>
            <a:endParaRPr lang="pt-BR" sz="1600" b="1" dirty="0">
              <a:solidFill>
                <a:schemeClr val="tx1"/>
              </a:solidFill>
            </a:endParaRPr>
          </a:p>
          <a:p>
            <a:pPr algn="ctr">
              <a:lnSpc>
                <a:spcPct val="115000"/>
              </a:lnSpc>
              <a:spcAft>
                <a:spcPts val="1000"/>
              </a:spcAft>
            </a:pPr>
            <a:r>
              <a:rPr lang="pt-BR" b="1" u="sng" dirty="0">
                <a:solidFill>
                  <a:schemeClr val="tx1"/>
                </a:solidFill>
                <a:hlinkClick r:id="rId2"/>
              </a:rPr>
              <a:t>https://www.estado.rs.gov.br/upload/arquivos//modelo-distanciamento-controlado-rs.pdf</a:t>
            </a:r>
            <a:endParaRPr lang="pt-BR" sz="1600" b="1" dirty="0">
              <a:solidFill>
                <a:schemeClr val="tx1"/>
              </a:solidFill>
              <a:ea typeface="Calibri"/>
              <a:cs typeface="Times New Roman"/>
            </a:endParaRPr>
          </a:p>
        </p:txBody>
      </p:sp>
      <p:sp>
        <p:nvSpPr>
          <p:cNvPr id="7" name="Seta para baixo 6"/>
          <p:cNvSpPr/>
          <p:nvPr/>
        </p:nvSpPr>
        <p:spPr>
          <a:xfrm>
            <a:off x="5925787" y="3099460"/>
            <a:ext cx="249382" cy="6412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de cantos arredondados 8"/>
          <p:cNvSpPr/>
          <p:nvPr/>
        </p:nvSpPr>
        <p:spPr>
          <a:xfrm>
            <a:off x="368092" y="300251"/>
            <a:ext cx="5937173" cy="879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cs typeface="Arial" panose="020B0604020202020204" pitchFamily="34" charset="0"/>
              </a:rPr>
              <a:t>LEGISLAÇÕES DOS DIAS 20/04/2020 À 26/04/2020</a:t>
            </a:r>
            <a:endParaRPr lang="pt-BR" sz="2800" dirty="0">
              <a:solidFill>
                <a:schemeClr val="tx1"/>
              </a:solidFill>
            </a:endParaRPr>
          </a:p>
        </p:txBody>
      </p:sp>
    </p:spTree>
    <p:extLst>
      <p:ext uri="{BB962C8B-B14F-4D97-AF65-F5344CB8AC3E}">
        <p14:creationId xmlns:p14="http://schemas.microsoft.com/office/powerpoint/2010/main" xmlns="" val="2931889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7333"/>
            <a:ext cx="6449704" cy="1325563"/>
          </a:xfrm>
        </p:spPr>
        <p:txBody>
          <a:bodyPr/>
          <a:lstStyle/>
          <a:p>
            <a:pPr algn="ctr"/>
            <a:r>
              <a:rPr lang="pt-BR" b="1" dirty="0"/>
              <a:t>Atualização </a:t>
            </a:r>
            <a:r>
              <a:rPr lang="pt-BR" b="1" dirty="0" smtClean="0"/>
              <a:t>da semana</a:t>
            </a:r>
            <a:endParaRPr lang="pt-BR" b="1" dirty="0"/>
          </a:p>
        </p:txBody>
      </p:sp>
      <p:sp>
        <p:nvSpPr>
          <p:cNvPr id="3" name="Espaço Reservado para Conteúdo 2"/>
          <p:cNvSpPr>
            <a:spLocks noGrp="1"/>
          </p:cNvSpPr>
          <p:nvPr>
            <p:ph idx="1"/>
          </p:nvPr>
        </p:nvSpPr>
        <p:spPr>
          <a:xfrm>
            <a:off x="838200" y="1502896"/>
            <a:ext cx="10515600" cy="729316"/>
          </a:xfrm>
        </p:spPr>
        <p:txBody>
          <a:bodyPr>
            <a:normAutofit fontScale="92500" lnSpcReduction="10000"/>
          </a:bodyPr>
          <a:lstStyle/>
          <a:p>
            <a:pPr algn="just"/>
            <a:r>
              <a:rPr lang="pt-BR" sz="2400" dirty="0"/>
              <a:t>Portaria SES Nº 274 (24/04)- Regulamenta a realização de procedimentos de saúde eletivos, tanto públicos quanto privados. </a:t>
            </a:r>
          </a:p>
          <a:p>
            <a:pPr algn="just"/>
            <a:endParaRPr lang="pt-BR" sz="2400" dirty="0"/>
          </a:p>
        </p:txBody>
      </p:sp>
      <p:sp>
        <p:nvSpPr>
          <p:cNvPr id="4" name="Retângulo 3"/>
          <p:cNvSpPr/>
          <p:nvPr/>
        </p:nvSpPr>
        <p:spPr>
          <a:xfrm>
            <a:off x="1340692" y="2254891"/>
            <a:ext cx="10112187" cy="38164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pt-BR" sz="2200" dirty="0"/>
              <a:t>Estão autorizados, com restrições, o funcionamento de serviços em hospitais, clínicas, consultórios, serviço de diagnóstico por imagens, serviços de ótica, laboratórios óticos e serviços de assistência e prótese odontológica. </a:t>
            </a:r>
          </a:p>
          <a:p>
            <a:pPr algn="just"/>
            <a:endParaRPr lang="pt-BR" sz="2200" dirty="0"/>
          </a:p>
          <a:p>
            <a:pPr algn="just"/>
            <a:r>
              <a:rPr lang="pt-BR" sz="2200" b="1" dirty="0"/>
              <a:t>São considerados eletivos os atendimentos com possibilidade de agendamento prévio e sem caráter emergencial. </a:t>
            </a:r>
          </a:p>
          <a:p>
            <a:pPr algn="just"/>
            <a:endParaRPr lang="pt-BR" sz="2200" dirty="0"/>
          </a:p>
          <a:p>
            <a:pPr algn="just"/>
            <a:r>
              <a:rPr lang="pt-BR" sz="2200" dirty="0"/>
              <a:t>Também estão autorizadas as consultas a domicílio de médicos, veterinários, fisioterapeutas e outros profissionais da área da saúde. </a:t>
            </a:r>
          </a:p>
          <a:p>
            <a:pPr algn="just"/>
            <a:endParaRPr lang="pt-BR" sz="2200" dirty="0"/>
          </a:p>
          <a:p>
            <a:pPr algn="just"/>
            <a:r>
              <a:rPr lang="pt-BR" sz="2200" b="1" dirty="0"/>
              <a:t>Não estão contempladas na portaria as cirurgias bariátricas e estéticas.</a:t>
            </a:r>
          </a:p>
        </p:txBody>
      </p:sp>
    </p:spTree>
    <p:extLst>
      <p:ext uri="{BB962C8B-B14F-4D97-AF65-F5344CB8AC3E}">
        <p14:creationId xmlns:p14="http://schemas.microsoft.com/office/powerpoint/2010/main" xmlns="" val="469949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319" y="274638"/>
            <a:ext cx="7246961" cy="1143000"/>
          </a:xfrm>
        </p:spPr>
        <p:txBody>
          <a:bodyPr/>
          <a:lstStyle/>
          <a:p>
            <a:pPr algn="ctr"/>
            <a:r>
              <a:rPr lang="pt-BR" sz="3600" b="1" dirty="0"/>
              <a:t>Medidas anunciadas 22 e 24/4</a:t>
            </a:r>
          </a:p>
        </p:txBody>
      </p:sp>
      <p:sp>
        <p:nvSpPr>
          <p:cNvPr id="3" name="Espaço Reservado para Conteúdo 2"/>
          <p:cNvSpPr>
            <a:spLocks noGrp="1"/>
          </p:cNvSpPr>
          <p:nvPr>
            <p:ph idx="1"/>
          </p:nvPr>
        </p:nvSpPr>
        <p:spPr/>
        <p:txBody>
          <a:bodyPr/>
          <a:lstStyle/>
          <a:p>
            <a:pPr algn="just"/>
            <a:r>
              <a:rPr lang="pt-BR" b="1" dirty="0"/>
              <a:t>Estado antecipa R$ 1,4 milhão para hospital de Passo Fundo</a:t>
            </a:r>
          </a:p>
          <a:p>
            <a:pPr algn="just"/>
            <a:endParaRPr lang="pt-BR" b="1" dirty="0"/>
          </a:p>
          <a:p>
            <a:pPr algn="just"/>
            <a:endParaRPr lang="pt-BR" b="1" dirty="0"/>
          </a:p>
          <a:p>
            <a:pPr algn="just"/>
            <a:r>
              <a:rPr lang="pt-BR" b="1" dirty="0"/>
              <a:t>Projeto de Lei 69/20- </a:t>
            </a:r>
            <a:r>
              <a:rPr lang="pt-BR" dirty="0"/>
              <a:t>autoriza a suspensão da recomposição dos depósitos judiciais durante a calamidade pública estadual devido ao </a:t>
            </a:r>
            <a:r>
              <a:rPr lang="pt-BR" dirty="0" err="1"/>
              <a:t>coronavírus</a:t>
            </a:r>
            <a:r>
              <a:rPr lang="pt-BR" dirty="0"/>
              <a:t>.</a:t>
            </a:r>
            <a:endParaRPr lang="pt-BR" b="1" dirty="0"/>
          </a:p>
          <a:p>
            <a:pPr algn="just"/>
            <a:endParaRPr lang="pt-BR" dirty="0"/>
          </a:p>
        </p:txBody>
      </p:sp>
    </p:spTree>
    <p:extLst>
      <p:ext uri="{BB962C8B-B14F-4D97-AF65-F5344CB8AC3E}">
        <p14:creationId xmlns:p14="http://schemas.microsoft.com/office/powerpoint/2010/main" xmlns="" val="2891049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7046794" cy="1143000"/>
          </a:xfrm>
        </p:spPr>
        <p:txBody>
          <a:bodyPr/>
          <a:lstStyle/>
          <a:p>
            <a:pPr algn="ctr"/>
            <a:r>
              <a:rPr lang="pt-BR" sz="3600" b="1" dirty="0"/>
              <a:t>Medidas anunciadas 22 e 23/4</a:t>
            </a:r>
          </a:p>
        </p:txBody>
      </p:sp>
      <p:sp>
        <p:nvSpPr>
          <p:cNvPr id="3" name="Espaço Reservado para Conteúdo 2"/>
          <p:cNvSpPr>
            <a:spLocks noGrp="1"/>
          </p:cNvSpPr>
          <p:nvPr>
            <p:ph idx="1"/>
          </p:nvPr>
        </p:nvSpPr>
        <p:spPr/>
        <p:txBody>
          <a:bodyPr/>
          <a:lstStyle/>
          <a:p>
            <a:pPr algn="just"/>
            <a:r>
              <a:rPr lang="pt-BR" dirty="0"/>
              <a:t>NOTA INFORMATIVA COE-RS/SES-RS- 22/04</a:t>
            </a:r>
            <a:endParaRPr lang="pt-BR" b="1" dirty="0"/>
          </a:p>
          <a:p>
            <a:pPr algn="just"/>
            <a:endParaRPr lang="pt-BR" b="1" dirty="0"/>
          </a:p>
          <a:p>
            <a:pPr algn="just"/>
            <a:r>
              <a:rPr lang="pt-BR" dirty="0"/>
              <a:t>Vigilância de Síndrome Gripal (SG) e Síndrome Respiratória Aguda Grave (SRAG) relacionada à infecção humana pelo COVID-19, sistemas de notificação, rede laboratorial e estratégias de testagem.</a:t>
            </a:r>
          </a:p>
        </p:txBody>
      </p:sp>
    </p:spTree>
    <p:extLst>
      <p:ext uri="{BB962C8B-B14F-4D97-AF65-F5344CB8AC3E}">
        <p14:creationId xmlns:p14="http://schemas.microsoft.com/office/powerpoint/2010/main" xmlns="" val="2331762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3885"/>
            <a:ext cx="6736307" cy="1325563"/>
          </a:xfrm>
        </p:spPr>
        <p:txBody>
          <a:bodyPr/>
          <a:lstStyle/>
          <a:p>
            <a:r>
              <a:rPr lang="pt-BR" sz="3600" b="1" dirty="0"/>
              <a:t>Medidas anunciadas 22 e 23/4</a:t>
            </a:r>
          </a:p>
        </p:txBody>
      </p:sp>
      <p:sp>
        <p:nvSpPr>
          <p:cNvPr id="3" name="Espaço Reservado para Conteúdo 2"/>
          <p:cNvSpPr>
            <a:spLocks noGrp="1"/>
          </p:cNvSpPr>
          <p:nvPr>
            <p:ph idx="1"/>
          </p:nvPr>
        </p:nvSpPr>
        <p:spPr>
          <a:xfrm>
            <a:off x="690283" y="1472825"/>
            <a:ext cx="10515600" cy="1979893"/>
          </a:xfrm>
        </p:spPr>
        <p:txBody>
          <a:bodyPr>
            <a:normAutofit/>
          </a:bodyPr>
          <a:lstStyle/>
          <a:p>
            <a:pPr algn="just"/>
            <a:r>
              <a:rPr lang="pt-BR" sz="2400" b="1" dirty="0"/>
              <a:t>Governo prorroga prazo para envio de sugestões sobre distanciamento controlado</a:t>
            </a:r>
          </a:p>
          <a:p>
            <a:pPr algn="just"/>
            <a:r>
              <a:rPr lang="pt-BR" sz="2400" b="1" dirty="0"/>
              <a:t>O que já tem planejado????</a:t>
            </a:r>
          </a:p>
        </p:txBody>
      </p:sp>
      <p:pic>
        <p:nvPicPr>
          <p:cNvPr id="4" name="Imagem 3"/>
          <p:cNvPicPr>
            <a:picLocks noChangeAspect="1"/>
          </p:cNvPicPr>
          <p:nvPr/>
        </p:nvPicPr>
        <p:blipFill rotWithShape="1">
          <a:blip r:embed="rId2"/>
          <a:srcRect l="15757" t="23713" r="17789" b="16911"/>
          <a:stretch/>
        </p:blipFill>
        <p:spPr>
          <a:xfrm>
            <a:off x="3818965" y="2815011"/>
            <a:ext cx="7723094" cy="3879563"/>
          </a:xfrm>
          <a:prstGeom prst="rect">
            <a:avLst/>
          </a:prstGeom>
        </p:spPr>
      </p:pic>
    </p:spTree>
    <p:extLst>
      <p:ext uri="{BB962C8B-B14F-4D97-AF65-F5344CB8AC3E}">
        <p14:creationId xmlns:p14="http://schemas.microsoft.com/office/powerpoint/2010/main" xmlns="" val="1573288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7128681" cy="1143000"/>
          </a:xfrm>
        </p:spPr>
        <p:txBody>
          <a:bodyPr/>
          <a:lstStyle/>
          <a:p>
            <a:pPr algn="ctr"/>
            <a:r>
              <a:rPr lang="pt-BR" sz="3600" b="1" dirty="0"/>
              <a:t>PLANO DE ENFRENTAMENTO</a:t>
            </a:r>
          </a:p>
        </p:txBody>
      </p:sp>
      <p:sp>
        <p:nvSpPr>
          <p:cNvPr id="3" name="Espaço Reservado para Conteúdo 2"/>
          <p:cNvSpPr>
            <a:spLocks noGrp="1"/>
          </p:cNvSpPr>
          <p:nvPr>
            <p:ph idx="1"/>
          </p:nvPr>
        </p:nvSpPr>
        <p:spPr>
          <a:xfrm>
            <a:off x="838200" y="1825624"/>
            <a:ext cx="10515600" cy="4602069"/>
          </a:xfrm>
        </p:spPr>
        <p:txBody>
          <a:bodyPr>
            <a:normAutofit fontScale="92500" lnSpcReduction="20000"/>
          </a:bodyPr>
          <a:lstStyle/>
          <a:p>
            <a:pPr algn="just"/>
            <a:r>
              <a:rPr lang="pt-BR" dirty="0"/>
              <a:t>Aumentar a Capacidade do Sistema de Saúde e monitorá-lo continuamente.</a:t>
            </a:r>
          </a:p>
          <a:p>
            <a:pPr algn="just"/>
            <a:endParaRPr lang="pt-BR" dirty="0"/>
          </a:p>
          <a:p>
            <a:pPr algn="just"/>
            <a:r>
              <a:rPr lang="pt-BR" dirty="0"/>
              <a:t>Projeções e Estudos matemáticos e de testagem amostral.</a:t>
            </a:r>
          </a:p>
          <a:p>
            <a:pPr algn="just"/>
            <a:endParaRPr lang="pt-BR" dirty="0"/>
          </a:p>
          <a:p>
            <a:pPr algn="just"/>
            <a:r>
              <a:rPr lang="pt-BR" dirty="0"/>
              <a:t>Matriz de Protocolos para População e Empresas.</a:t>
            </a:r>
          </a:p>
          <a:p>
            <a:pPr algn="just"/>
            <a:endParaRPr lang="pt-BR" dirty="0"/>
          </a:p>
          <a:p>
            <a:pPr algn="just"/>
            <a:r>
              <a:rPr lang="pt-BR" dirty="0"/>
              <a:t>Pacto Coletivo, com Governança, Diálogo e Transparência.</a:t>
            </a:r>
          </a:p>
          <a:p>
            <a:pPr algn="just"/>
            <a:endParaRPr lang="pt-BR" dirty="0"/>
          </a:p>
          <a:p>
            <a:pPr algn="just"/>
            <a:r>
              <a:rPr lang="pt-BR" dirty="0"/>
              <a:t>Sala de Gestão Multidisciplinar.</a:t>
            </a:r>
          </a:p>
        </p:txBody>
      </p:sp>
    </p:spTree>
    <p:extLst>
      <p:ext uri="{BB962C8B-B14F-4D97-AF65-F5344CB8AC3E}">
        <p14:creationId xmlns:p14="http://schemas.microsoft.com/office/powerpoint/2010/main" xmlns="" val="2387303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6023212" cy="1143000"/>
          </a:xfrm>
        </p:spPr>
        <p:txBody>
          <a:bodyPr/>
          <a:lstStyle/>
          <a:p>
            <a:pPr algn="ctr"/>
            <a:r>
              <a:rPr lang="pt-BR" sz="3600" b="1" dirty="0"/>
              <a:t>SEGMENTAÇÃO REGIONAL</a:t>
            </a:r>
          </a:p>
        </p:txBody>
      </p:sp>
      <p:sp>
        <p:nvSpPr>
          <p:cNvPr id="3" name="Espaço Reservado para Conteúdo 2"/>
          <p:cNvSpPr>
            <a:spLocks noGrp="1"/>
          </p:cNvSpPr>
          <p:nvPr>
            <p:ph idx="1"/>
          </p:nvPr>
        </p:nvSpPr>
        <p:spPr>
          <a:xfrm>
            <a:off x="838200" y="1825624"/>
            <a:ext cx="10927976" cy="4749987"/>
          </a:xfrm>
        </p:spPr>
        <p:txBody>
          <a:bodyPr>
            <a:normAutofit fontScale="70000" lnSpcReduction="20000"/>
          </a:bodyPr>
          <a:lstStyle/>
          <a:p>
            <a:pPr algn="just"/>
            <a:r>
              <a:rPr lang="pt-BR" dirty="0"/>
              <a:t>As regiões experimentam diferentes velocidades de transmissão e contam com capacidade de resposta diferenciada.</a:t>
            </a:r>
          </a:p>
          <a:p>
            <a:pPr algn="just"/>
            <a:r>
              <a:rPr lang="pt-BR" dirty="0"/>
              <a:t> </a:t>
            </a:r>
          </a:p>
          <a:p>
            <a:pPr algn="just"/>
            <a:r>
              <a:rPr lang="pt-BR" dirty="0"/>
              <a:t>O nível de distanciamento deve ser controlado pela capacidade de resposta da saúde e pelo comportamento da pandemia no território.</a:t>
            </a:r>
          </a:p>
          <a:p>
            <a:pPr algn="just"/>
            <a:endParaRPr lang="pt-BR" dirty="0"/>
          </a:p>
          <a:p>
            <a:pPr algn="just"/>
            <a:r>
              <a:rPr lang="pt-BR" b="1" dirty="0"/>
              <a:t>OBJETIVO</a:t>
            </a:r>
            <a:r>
              <a:rPr lang="pt-BR" dirty="0"/>
              <a:t>: </a:t>
            </a:r>
          </a:p>
          <a:p>
            <a:pPr algn="just"/>
            <a:r>
              <a:rPr lang="pt-BR" dirty="0"/>
              <a:t>Elaborar diagnóstico regional para priorização e direcionamento de esforços. Serão considerados a capacidade instalada nas regiões e os protocolos da Secretaria de Saúde para atendimento. </a:t>
            </a:r>
          </a:p>
          <a:p>
            <a:pPr algn="just"/>
            <a:endParaRPr lang="pt-BR" dirty="0"/>
          </a:p>
          <a:p>
            <a:pPr algn="just"/>
            <a:r>
              <a:rPr lang="pt-BR" dirty="0"/>
              <a:t>Duração: 3 dias </a:t>
            </a:r>
          </a:p>
          <a:p>
            <a:pPr algn="just"/>
            <a:endParaRPr lang="pt-BR" dirty="0"/>
          </a:p>
          <a:p>
            <a:pPr algn="just"/>
            <a:r>
              <a:rPr lang="pt-BR" dirty="0"/>
              <a:t>Fatores Críticos: Disponibilidade de informações e monitoramento constante </a:t>
            </a:r>
          </a:p>
        </p:txBody>
      </p:sp>
    </p:spTree>
    <p:extLst>
      <p:ext uri="{BB962C8B-B14F-4D97-AF65-F5344CB8AC3E}">
        <p14:creationId xmlns:p14="http://schemas.microsoft.com/office/powerpoint/2010/main" xmlns="" val="1819740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6964907" cy="1143000"/>
          </a:xfrm>
        </p:spPr>
        <p:txBody>
          <a:bodyPr/>
          <a:lstStyle/>
          <a:p>
            <a:pPr algn="ctr"/>
            <a:r>
              <a:rPr lang="pt-BR" sz="4000" b="1" dirty="0"/>
              <a:t>SEGMENTAÇÃO SETORIAL</a:t>
            </a:r>
          </a:p>
        </p:txBody>
      </p:sp>
      <p:sp>
        <p:nvSpPr>
          <p:cNvPr id="3" name="Espaço Reservado para Conteúdo 2"/>
          <p:cNvSpPr>
            <a:spLocks noGrp="1"/>
          </p:cNvSpPr>
          <p:nvPr>
            <p:ph idx="1"/>
          </p:nvPr>
        </p:nvSpPr>
        <p:spPr/>
        <p:txBody>
          <a:bodyPr>
            <a:normAutofit fontScale="77500" lnSpcReduction="20000"/>
          </a:bodyPr>
          <a:lstStyle/>
          <a:p>
            <a:pPr algn="just"/>
            <a:r>
              <a:rPr lang="pt-BR" dirty="0"/>
              <a:t>OBJETIVO: </a:t>
            </a:r>
          </a:p>
          <a:p>
            <a:pPr algn="just"/>
            <a:r>
              <a:rPr lang="pt-BR" dirty="0"/>
              <a:t>Categorizar as atividades econômicas por setor, segundo risco de transmissão e a importância econômica relativa de cada setor. </a:t>
            </a:r>
          </a:p>
          <a:p>
            <a:pPr algn="just"/>
            <a:r>
              <a:rPr lang="pt-BR" dirty="0"/>
              <a:t>Duração: 4 dias </a:t>
            </a:r>
          </a:p>
          <a:p>
            <a:pPr algn="just"/>
            <a:r>
              <a:rPr lang="pt-BR" dirty="0"/>
              <a:t>Fatores Críticos: Monitoramento constante.</a:t>
            </a:r>
          </a:p>
          <a:p>
            <a:pPr algn="just"/>
            <a:endParaRPr lang="pt-BR" dirty="0"/>
          </a:p>
          <a:p>
            <a:pPr algn="just"/>
            <a:r>
              <a:rPr lang="pt-BR" b="1" dirty="0"/>
              <a:t>ETAPA 1: </a:t>
            </a:r>
            <a:r>
              <a:rPr lang="pt-BR" dirty="0" err="1"/>
              <a:t>Clusterização</a:t>
            </a:r>
            <a:r>
              <a:rPr lang="pt-BR" dirty="0"/>
              <a:t> dos setores- Agrupamento dos setores para definição de protocolos e mobilização das Entidades de classe</a:t>
            </a:r>
          </a:p>
          <a:p>
            <a:pPr algn="just"/>
            <a:endParaRPr lang="pt-BR" dirty="0"/>
          </a:p>
          <a:p>
            <a:pPr algn="just"/>
            <a:r>
              <a:rPr lang="pt-BR" b="1" dirty="0"/>
              <a:t>ETAPA 2: </a:t>
            </a:r>
            <a:r>
              <a:rPr lang="pt-BR" dirty="0"/>
              <a:t>Classificação dos grupos- Caracterização dos grupos por risco de transmissão intrínseco à atividade e sua respectiva relevância econômica para a UF</a:t>
            </a:r>
          </a:p>
        </p:txBody>
      </p:sp>
    </p:spTree>
    <p:extLst>
      <p:ext uri="{BB962C8B-B14F-4D97-AF65-F5344CB8AC3E}">
        <p14:creationId xmlns:p14="http://schemas.microsoft.com/office/powerpoint/2010/main" xmlns="" val="3135846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7265158" cy="1143000"/>
          </a:xfrm>
        </p:spPr>
        <p:txBody>
          <a:bodyPr/>
          <a:lstStyle/>
          <a:p>
            <a:pPr algn="ctr"/>
            <a:r>
              <a:rPr lang="pt-BR" sz="4000" b="1" dirty="0"/>
              <a:t>SEGMENTAÇÃO SETORIAL</a:t>
            </a:r>
          </a:p>
        </p:txBody>
      </p:sp>
      <p:sp>
        <p:nvSpPr>
          <p:cNvPr id="3" name="Espaço Reservado para Conteúdo 2"/>
          <p:cNvSpPr>
            <a:spLocks noGrp="1"/>
          </p:cNvSpPr>
          <p:nvPr>
            <p:ph idx="1"/>
          </p:nvPr>
        </p:nvSpPr>
        <p:spPr/>
        <p:txBody>
          <a:bodyPr>
            <a:normAutofit fontScale="77500" lnSpcReduction="20000"/>
          </a:bodyPr>
          <a:lstStyle/>
          <a:p>
            <a:pPr algn="just"/>
            <a:r>
              <a:rPr lang="pt-BR" b="1" dirty="0"/>
              <a:t>ETAPA 3: Estratégia de evolução do distanciamento dos setores por região</a:t>
            </a:r>
          </a:p>
          <a:p>
            <a:pPr algn="just"/>
            <a:r>
              <a:rPr lang="pt-BR" dirty="0"/>
              <a:t> </a:t>
            </a:r>
          </a:p>
          <a:p>
            <a:pPr algn="just"/>
            <a:r>
              <a:rPr lang="pt-BR" dirty="0"/>
              <a:t>De acordo com o risco epidemiológico de cada região, haverá evolução do distanciamento, construído a quatro mãos com diversos setores da sociedade e entidades ligadas aos setores. </a:t>
            </a:r>
          </a:p>
          <a:p>
            <a:pPr algn="just"/>
            <a:endParaRPr lang="pt-BR" dirty="0"/>
          </a:p>
          <a:p>
            <a:pPr algn="just"/>
            <a:r>
              <a:rPr lang="pt-BR" dirty="0"/>
              <a:t>O foco é não aumentar o risco de transmissão. Neste exemplo, estão colocados os níveis de liberação (liberados, liberados com restrição, não liberados). </a:t>
            </a:r>
          </a:p>
          <a:p>
            <a:pPr algn="just"/>
            <a:endParaRPr lang="pt-BR" dirty="0"/>
          </a:p>
          <a:p>
            <a:pPr algn="just"/>
            <a:r>
              <a:rPr lang="pt-BR" dirty="0"/>
              <a:t>Na próxima, os protocolos para cada setor, conforme a bandeira. Mesmo a bandeira verde atenderá com protocolos, enquanto houver pandemia. </a:t>
            </a:r>
          </a:p>
        </p:txBody>
      </p:sp>
    </p:spTree>
    <p:extLst>
      <p:ext uri="{BB962C8B-B14F-4D97-AF65-F5344CB8AC3E}">
        <p14:creationId xmlns:p14="http://schemas.microsoft.com/office/powerpoint/2010/main" xmlns="" val="754650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a 10"/>
          <p:cNvGraphicFramePr>
            <a:graphicFrameLocks noGrp="1"/>
          </p:cNvGraphicFramePr>
          <p:nvPr>
            <p:extLst>
              <p:ext uri="{D42A27DB-BD31-4B8C-83A1-F6EECF244321}">
                <p14:modId xmlns:p14="http://schemas.microsoft.com/office/powerpoint/2010/main" xmlns="" val="2142621940"/>
              </p:ext>
            </p:extLst>
          </p:nvPr>
        </p:nvGraphicFramePr>
        <p:xfrm>
          <a:off x="190006" y="1627175"/>
          <a:ext cx="11732820" cy="5114818"/>
        </p:xfrm>
        <a:graphic>
          <a:graphicData uri="http://schemas.openxmlformats.org/drawingml/2006/table">
            <a:tbl>
              <a:tblPr bandRow="1">
                <a:tableStyleId>{5C22544A-7EE6-4342-B048-85BDC9FD1C3A}</a:tableStyleId>
              </a:tblPr>
              <a:tblGrid>
                <a:gridCol w="2541005"/>
                <a:gridCol w="9191815"/>
              </a:tblGrid>
              <a:tr h="1061850">
                <a:tc>
                  <a:txBody>
                    <a:bodyPr/>
                    <a:lstStyle/>
                    <a:p>
                      <a:pPr algn="ctr">
                        <a:lnSpc>
                          <a:spcPct val="115000"/>
                        </a:lnSpc>
                        <a:spcAft>
                          <a:spcPts val="0"/>
                        </a:spcAft>
                      </a:pPr>
                      <a:r>
                        <a:rPr lang="pt-BR" sz="1600" b="1" dirty="0" smtClean="0">
                          <a:effectLst/>
                        </a:rPr>
                        <a:t>NOTA TÉCNICA CONASEMS, 24 DE ABRIL DE 2020</a:t>
                      </a:r>
                      <a:endParaRPr lang="pt-BR" sz="1400" b="1" dirty="0">
                        <a:effectLst/>
                        <a:latin typeface="Calibri"/>
                        <a:ea typeface="Calibri"/>
                        <a:cs typeface="Times New Roman"/>
                      </a:endParaRPr>
                    </a:p>
                  </a:txBody>
                  <a:tcPr marL="63500" marR="63500" marT="63500" marB="63500"/>
                </a:tc>
                <a:tc>
                  <a:txBody>
                    <a:bodyPr/>
                    <a:lstStyle/>
                    <a:p>
                      <a:pPr algn="ctr">
                        <a:lnSpc>
                          <a:spcPct val="115000"/>
                        </a:lnSpc>
                        <a:spcAft>
                          <a:spcPts val="0"/>
                        </a:spcAft>
                      </a:pPr>
                      <a:r>
                        <a:rPr lang="pt-BR" sz="1600" b="1" dirty="0" smtClean="0">
                          <a:effectLst/>
                        </a:rPr>
                        <a:t>Orientações sobre Licitações, Contratos e Requisições Administrativas durante a COVID-19.</a:t>
                      </a:r>
                      <a:endParaRPr lang="pt-BR" sz="1400" b="1" dirty="0" smtClean="0">
                        <a:effectLst/>
                      </a:endParaRPr>
                    </a:p>
                    <a:p>
                      <a:pPr algn="ctr">
                        <a:lnSpc>
                          <a:spcPct val="115000"/>
                        </a:lnSpc>
                        <a:spcAft>
                          <a:spcPts val="0"/>
                        </a:spcAft>
                      </a:pPr>
                      <a:r>
                        <a:rPr lang="pt-BR" sz="1600" b="1" u="sng" dirty="0" smtClean="0">
                          <a:effectLst/>
                          <a:hlinkClick r:id="rId2"/>
                        </a:rPr>
                        <a:t>https://www.conasems.org.br/wp-content/uploads/2020/04/Nota-Licita%C3%A7oes-Contratos-E-Req.-Adm-vers-final.pdf</a:t>
                      </a:r>
                      <a:endParaRPr lang="pt-BR" sz="1400" b="1" dirty="0">
                        <a:effectLst/>
                        <a:latin typeface="Calibri"/>
                        <a:ea typeface="Times New Roman"/>
                        <a:cs typeface="Times New Roman"/>
                      </a:endParaRPr>
                    </a:p>
                  </a:txBody>
                  <a:tcPr marL="63500" marR="63500" marT="63500" marB="63500"/>
                </a:tc>
              </a:tr>
              <a:tr h="2282534">
                <a:tc>
                  <a:txBody>
                    <a:bodyPr/>
                    <a:lstStyle/>
                    <a:p>
                      <a:pPr algn="ctr">
                        <a:lnSpc>
                          <a:spcPct val="115000"/>
                        </a:lnSpc>
                        <a:spcAft>
                          <a:spcPts val="0"/>
                        </a:spcAft>
                      </a:pPr>
                      <a:r>
                        <a:rPr lang="pt-PT" sz="1600" b="1" dirty="0" smtClean="0">
                          <a:effectLst/>
                        </a:rPr>
                        <a:t>NOTA TÉCNICA ESPECIFICA Nº 05/2020 – COSEMS/RS PORTARIA Nº 774/2020</a:t>
                      </a:r>
                      <a:endParaRPr lang="pt-BR" sz="1600" b="1" dirty="0">
                        <a:effectLst/>
                        <a:latin typeface="Times New Roman"/>
                        <a:ea typeface="Times New Roman"/>
                        <a:cs typeface="Times New Roman"/>
                      </a:endParaRPr>
                    </a:p>
                  </a:txBody>
                  <a:tcPr marL="63500" marR="63500" marT="63500" marB="63500"/>
                </a:tc>
                <a:tc>
                  <a:txBody>
                    <a:bodyPr/>
                    <a:lstStyle/>
                    <a:p>
                      <a:pPr algn="ctr">
                        <a:lnSpc>
                          <a:spcPct val="115000"/>
                        </a:lnSpc>
                        <a:spcAft>
                          <a:spcPts val="0"/>
                        </a:spcAft>
                      </a:pPr>
                      <a:r>
                        <a:rPr lang="pt-PT" sz="1600" b="1" dirty="0" smtClean="0">
                          <a:effectLst/>
                        </a:rPr>
                        <a:t>Orientação aos Gestores Municipais acerca da Portaria GM Nº 774 de 09 de Abril de 2020 que Estabelece recurso do Bloco de Custeio das Ações e dos Serviços Públicos de Saúde - Grupos do Piso de Atenção Básica-PAB e de Atenção de Média e Alta Complexidade- MAC, a ser disponibilizado aos Estados, Distrito Federal e Municípios, destinados ao custeio de ações e serviços relacionados à atenção primária à saúde e à assistência ambulatorial e hospitalar decorrente do coronavírus - COVID 19.</a:t>
                      </a:r>
                    </a:p>
                    <a:p>
                      <a:pPr algn="ctr">
                        <a:lnSpc>
                          <a:spcPct val="115000"/>
                        </a:lnSpc>
                        <a:spcAft>
                          <a:spcPts val="0"/>
                        </a:spcAft>
                      </a:pPr>
                      <a:r>
                        <a:rPr lang="pt-BR" sz="1600" dirty="0" smtClean="0">
                          <a:hlinkClick r:id="rId3"/>
                        </a:rPr>
                        <a:t>https://dbcf07cf-3712-4126-9bd1-51d1e1ba5738.filesusr.com/ugd/4979d2_f7770ec472d348bf8518c707d32fa671.pdf</a:t>
                      </a:r>
                      <a:endParaRPr lang="pt-BR" sz="1600" b="1" dirty="0">
                        <a:effectLst/>
                        <a:latin typeface="Times New Roman"/>
                        <a:ea typeface="Times New Roman"/>
                        <a:cs typeface="Times New Roman"/>
                      </a:endParaRPr>
                    </a:p>
                  </a:txBody>
                  <a:tcPr marL="63500" marR="63500" marT="63500" marB="63500"/>
                </a:tc>
              </a:tr>
              <a:tr h="1770434">
                <a:tc>
                  <a:txBody>
                    <a:bodyPr/>
                    <a:lstStyle/>
                    <a:p>
                      <a:pPr algn="ctr">
                        <a:lnSpc>
                          <a:spcPct val="115000"/>
                        </a:lnSpc>
                        <a:spcAft>
                          <a:spcPts val="0"/>
                        </a:spcAft>
                      </a:pPr>
                      <a:r>
                        <a:rPr lang="pt-PT" sz="1600" b="1" dirty="0" smtClean="0">
                          <a:effectLst/>
                        </a:rPr>
                        <a:t>NOTA TÉCNICA COSEMS/RS DE ORIENTAÇÃO ESPECÍFICA - Nº 07/2020</a:t>
                      </a:r>
                      <a:endParaRPr lang="pt-BR" sz="1600" b="1" dirty="0">
                        <a:effectLst/>
                        <a:latin typeface="Times New Roman"/>
                        <a:ea typeface="Times New Roman"/>
                        <a:cs typeface="Times New Roman"/>
                      </a:endParaRPr>
                    </a:p>
                  </a:txBody>
                  <a:tcPr marL="63500" marR="63500" marT="63500" marB="63500"/>
                </a:tc>
                <a:tc>
                  <a:txBody>
                    <a:bodyPr/>
                    <a:lstStyle/>
                    <a:p>
                      <a:pPr algn="ctr">
                        <a:lnSpc>
                          <a:spcPct val="115000"/>
                        </a:lnSpc>
                        <a:spcAft>
                          <a:spcPts val="1000"/>
                        </a:spcAft>
                      </a:pPr>
                      <a:r>
                        <a:rPr lang="pt-BR" sz="1600" b="1" dirty="0" smtClean="0">
                          <a:effectLst/>
                        </a:rPr>
                        <a:t>Orientar Gestores Municipais do Estado do Rio Grande do Sul quanto ao Decreto Estadual Nº 55.184/2020 e a Portaria SES/RS nº 270/2020, que regulamenta sobre medidas de prevenção e de enfrentamento à epidemia causada pelo COVIV-19 e os requisitos para reabertura de estabelecimentos comerciais no âmbito do Estado do Rio Grande do Sul.</a:t>
                      </a:r>
                    </a:p>
                    <a:p>
                      <a:pPr algn="ctr">
                        <a:lnSpc>
                          <a:spcPct val="115000"/>
                        </a:lnSpc>
                        <a:spcAft>
                          <a:spcPts val="1000"/>
                        </a:spcAft>
                      </a:pPr>
                      <a:r>
                        <a:rPr lang="pt-BR" sz="1400" dirty="0" smtClean="0">
                          <a:hlinkClick r:id="rId4"/>
                        </a:rPr>
                        <a:t>https://dbcf07cf-3712-4126-9bd1-51d1e1ba5738.filesusr.com/ugd/4979d2_380ecf6a65c644d582de39f4193bed5d.pdf</a:t>
                      </a:r>
                      <a:endParaRPr lang="pt-BR" sz="1400" b="1" dirty="0">
                        <a:effectLst/>
                        <a:latin typeface="Calibri"/>
                        <a:ea typeface="Calibri"/>
                        <a:cs typeface="Times New Roman"/>
                      </a:endParaRPr>
                    </a:p>
                  </a:txBody>
                  <a:tcPr marL="63500" marR="63500" marT="63500" marB="63500"/>
                </a:tc>
              </a:tr>
            </a:tbl>
          </a:graphicData>
        </a:graphic>
      </p:graphicFrame>
      <p:sp>
        <p:nvSpPr>
          <p:cNvPr id="12" name="Rectangle 1"/>
          <p:cNvSpPr>
            <a:spLocks noChangeArrowheads="1"/>
          </p:cNvSpPr>
          <p:nvPr/>
        </p:nvSpPr>
        <p:spPr bwMode="auto">
          <a:xfrm>
            <a:off x="1662113" y="210661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tângulo de cantos arredondados 4"/>
          <p:cNvSpPr/>
          <p:nvPr/>
        </p:nvSpPr>
        <p:spPr>
          <a:xfrm>
            <a:off x="365701" y="1033127"/>
            <a:ext cx="2636322" cy="486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cs typeface="Arial" panose="020B0604020202020204" pitchFamily="34" charset="0"/>
              </a:rPr>
              <a:t>Notas Técnicas</a:t>
            </a:r>
            <a:endParaRPr lang="pt-BR" sz="2400" dirty="0">
              <a:solidFill>
                <a:schemeClr val="tx1"/>
              </a:solidFill>
            </a:endParaRPr>
          </a:p>
        </p:txBody>
      </p:sp>
      <p:sp>
        <p:nvSpPr>
          <p:cNvPr id="6" name="Retângulo de cantos arredondados 5"/>
          <p:cNvSpPr/>
          <p:nvPr/>
        </p:nvSpPr>
        <p:spPr>
          <a:xfrm>
            <a:off x="299854" y="0"/>
            <a:ext cx="5937173" cy="879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cs typeface="Arial" panose="020B0604020202020204" pitchFamily="34" charset="0"/>
              </a:rPr>
              <a:t>LEGISLAÇÕES DOS DIAS 20/04/2020 À 26/04/2020</a:t>
            </a:r>
            <a:endParaRPr lang="pt-BR" sz="2800" dirty="0">
              <a:solidFill>
                <a:schemeClr val="tx1"/>
              </a:solidFill>
            </a:endParaRPr>
          </a:p>
        </p:txBody>
      </p:sp>
    </p:spTree>
    <p:extLst>
      <p:ext uri="{BB962C8B-B14F-4D97-AF65-F5344CB8AC3E}">
        <p14:creationId xmlns:p14="http://schemas.microsoft.com/office/powerpoint/2010/main" xmlns="" val="1087554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266450" y="1686594"/>
            <a:ext cx="115966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xmlns="" val="3181343546"/>
              </p:ext>
            </p:extLst>
          </p:nvPr>
        </p:nvGraphicFramePr>
        <p:xfrm>
          <a:off x="91504" y="1716876"/>
          <a:ext cx="11946578" cy="5004557"/>
        </p:xfrm>
        <a:graphic>
          <a:graphicData uri="http://schemas.openxmlformats.org/drawingml/2006/table">
            <a:tbl>
              <a:tblPr bandRow="1">
                <a:tableStyleId>{5C22544A-7EE6-4342-B048-85BDC9FD1C3A}</a:tableStyleId>
              </a:tblPr>
              <a:tblGrid>
                <a:gridCol w="1910257"/>
                <a:gridCol w="10036321"/>
              </a:tblGrid>
              <a:tr h="1041871">
                <a:tc>
                  <a:txBody>
                    <a:bodyPr/>
                    <a:lstStyle/>
                    <a:p>
                      <a:pPr algn="ctr">
                        <a:lnSpc>
                          <a:spcPct val="115000"/>
                        </a:lnSpc>
                        <a:spcAft>
                          <a:spcPts val="0"/>
                        </a:spcAft>
                      </a:pPr>
                      <a:r>
                        <a:rPr lang="pt-BR" sz="1400" b="1" dirty="0">
                          <a:effectLst/>
                        </a:rPr>
                        <a:t>PORTARIA SES Nº 274, DE 23 DE ABRIL DE 2020</a:t>
                      </a:r>
                      <a:endParaRPr lang="pt-BR" sz="1400" b="1" dirty="0">
                        <a:effectLst/>
                        <a:latin typeface="Calibri"/>
                        <a:ea typeface="Calibri"/>
                        <a:cs typeface="Times New Roman"/>
                      </a:endParaRPr>
                    </a:p>
                  </a:txBody>
                  <a:tcPr marL="15768" marR="15768" marT="15768" marB="15768"/>
                </a:tc>
                <a:tc>
                  <a:txBody>
                    <a:bodyPr/>
                    <a:lstStyle/>
                    <a:p>
                      <a:pPr algn="ctr">
                        <a:lnSpc>
                          <a:spcPct val="115000"/>
                        </a:lnSpc>
                        <a:spcAft>
                          <a:spcPts val="0"/>
                        </a:spcAft>
                      </a:pPr>
                      <a:r>
                        <a:rPr lang="pt-BR" sz="1400" b="1" dirty="0">
                          <a:effectLst/>
                        </a:rPr>
                        <a:t>Regulamenta a realização de procedimentos eletivos pela rede de prestadores de serviços de saúde, SUS e PRIVADOS, no âmbito do Estado do Rio Grande do Sul, tais como hospitais, clínicas, consultórios, serviços de diagnóstico por imagens, serviços de óticas, laboratórios óticos, serviços de assistência e prótese odontológica.</a:t>
                      </a:r>
                    </a:p>
                    <a:p>
                      <a:pPr algn="ctr">
                        <a:lnSpc>
                          <a:spcPct val="115000"/>
                        </a:lnSpc>
                        <a:spcAft>
                          <a:spcPts val="0"/>
                        </a:spcAft>
                      </a:pPr>
                      <a:r>
                        <a:rPr lang="pt-BR" sz="1400" b="1" u="sng" dirty="0">
                          <a:effectLst/>
                          <a:hlinkClick r:id="rId2"/>
                        </a:rPr>
                        <a:t>https://saude.rs.gov.br/upload/arquivos/202004/24091526-274.pdf</a:t>
                      </a:r>
                      <a:endParaRPr lang="pt-BR" sz="1400" b="1" dirty="0">
                        <a:effectLst/>
                        <a:latin typeface="Calibri"/>
                        <a:ea typeface="Calibri"/>
                        <a:cs typeface="Times New Roman"/>
                      </a:endParaRPr>
                    </a:p>
                  </a:txBody>
                  <a:tcPr marL="15768" marR="15768" marT="15768" marB="15768"/>
                </a:tc>
              </a:tr>
              <a:tr h="686344">
                <a:tc>
                  <a:txBody>
                    <a:bodyPr/>
                    <a:lstStyle/>
                    <a:p>
                      <a:pPr algn="ctr">
                        <a:lnSpc>
                          <a:spcPct val="115000"/>
                        </a:lnSpc>
                        <a:spcAft>
                          <a:spcPts val="1000"/>
                        </a:spcAft>
                      </a:pPr>
                      <a:r>
                        <a:rPr lang="pt-BR" sz="1400" b="1" dirty="0" smtClean="0">
                          <a:effectLst/>
                          <a:latin typeface="Calibri"/>
                          <a:ea typeface="Calibri"/>
                          <a:cs typeface="Times New Roman"/>
                        </a:rPr>
                        <a:t>PORTARIA N° 828, 17 DE ABRIL DE 2020.</a:t>
                      </a:r>
                      <a:endParaRPr lang="pt-BR" sz="1400" b="1" dirty="0">
                        <a:effectLst/>
                        <a:latin typeface="Calibri"/>
                        <a:ea typeface="Calibri"/>
                        <a:cs typeface="Times New Roman"/>
                      </a:endParaRPr>
                    </a:p>
                  </a:txBody>
                  <a:tcPr marL="15768" marR="15768" marT="15768" marB="15768"/>
                </a:tc>
                <a:tc>
                  <a:txBody>
                    <a:bodyPr/>
                    <a:lstStyle/>
                    <a:p>
                      <a:pPr algn="ctr">
                        <a:lnSpc>
                          <a:spcPct val="115000"/>
                        </a:lnSpc>
                        <a:spcAft>
                          <a:spcPts val="1000"/>
                        </a:spcAft>
                      </a:pPr>
                      <a:r>
                        <a:rPr lang="pt-BR" sz="1400" b="1" dirty="0">
                          <a:effectLst/>
                        </a:rPr>
                        <a:t>Altera a Portaria de Consolidação nº 6/2017/GM/MS, para dispor sobre os Grupos de Identificação Transferências federais de recursos da </a:t>
                      </a:r>
                      <a:r>
                        <a:rPr lang="pt-BR" sz="1400" b="1" dirty="0" smtClean="0">
                          <a:effectLst/>
                        </a:rPr>
                        <a:t>saúde. </a:t>
                      </a:r>
                      <a:r>
                        <a:rPr lang="pt-BR" sz="1400" b="1" u="sng" dirty="0" smtClean="0">
                          <a:effectLst/>
                          <a:hlinkClick r:id="rId3"/>
                        </a:rPr>
                        <a:t>http</a:t>
                      </a:r>
                      <a:r>
                        <a:rPr lang="pt-BR" sz="1400" b="1" u="sng" dirty="0">
                          <a:effectLst/>
                          <a:hlinkClick r:id="rId3"/>
                        </a:rPr>
                        <a:t>://pesquisa.in.gov.br/imprensa/jsp/visualiza/index.jsp?data=24/04/2020&amp;jornal=515&amp;pagina=203</a:t>
                      </a:r>
                      <a:endParaRPr lang="pt-BR" sz="1400" b="1" dirty="0">
                        <a:effectLst/>
                        <a:latin typeface="Calibri"/>
                        <a:ea typeface="Calibri"/>
                        <a:cs typeface="Times New Roman"/>
                      </a:endParaRPr>
                    </a:p>
                  </a:txBody>
                  <a:tcPr marL="15768" marR="15768" marT="15768" marB="15768"/>
                </a:tc>
              </a:tr>
              <a:tr h="1815041">
                <a:tc>
                  <a:txBody>
                    <a:bodyPr/>
                    <a:lstStyle/>
                    <a:p>
                      <a:pPr algn="ctr">
                        <a:lnSpc>
                          <a:spcPct val="115000"/>
                        </a:lnSpc>
                        <a:spcAft>
                          <a:spcPts val="1000"/>
                        </a:spcAft>
                      </a:pPr>
                      <a:r>
                        <a:rPr lang="pt-BR" sz="1400" b="1" dirty="0" smtClean="0">
                          <a:effectLst/>
                          <a:latin typeface="+mn-lt"/>
                          <a:ea typeface="Calibri"/>
                          <a:cs typeface="Times New Roman"/>
                        </a:rPr>
                        <a:t>PORTARIA N° 866, 17 DE ABRIL DE 2020.</a:t>
                      </a:r>
                      <a:endParaRPr lang="pt-BR" sz="1400" b="1" dirty="0">
                        <a:effectLst/>
                        <a:latin typeface="+mn-lt"/>
                        <a:ea typeface="Calibri"/>
                        <a:cs typeface="Times New Roman"/>
                      </a:endParaRPr>
                    </a:p>
                  </a:txBody>
                  <a:tcPr marL="15768" marR="15768" marT="15768" marB="15768"/>
                </a:tc>
                <a:tc>
                  <a:txBody>
                    <a:bodyPr/>
                    <a:lstStyle/>
                    <a:p>
                      <a:pPr algn="ctr">
                        <a:lnSpc>
                          <a:spcPct val="115000"/>
                        </a:lnSpc>
                        <a:spcAft>
                          <a:spcPts val="1000"/>
                        </a:spcAft>
                      </a:pPr>
                      <a:r>
                        <a:rPr lang="pt-BR" sz="1400" b="1" dirty="0">
                          <a:effectLst/>
                        </a:rPr>
                        <a:t>Credencia municípios a receberem incentivos financeiros referentes às Equipes de Atenção Primária (</a:t>
                      </a:r>
                      <a:r>
                        <a:rPr lang="pt-BR" sz="1400" b="1" dirty="0" err="1">
                          <a:effectLst/>
                        </a:rPr>
                        <a:t>eAP</a:t>
                      </a:r>
                      <a:r>
                        <a:rPr lang="pt-BR" sz="1400" b="1" dirty="0" smtClean="0">
                          <a:effectLst/>
                        </a:rPr>
                        <a:t>). (</a:t>
                      </a:r>
                      <a:r>
                        <a:rPr lang="pt-BR" sz="1400" b="1" dirty="0" err="1">
                          <a:effectLst/>
                        </a:rPr>
                        <a:t>Aceguá</a:t>
                      </a:r>
                      <a:r>
                        <a:rPr lang="pt-BR" sz="1400" b="1" dirty="0">
                          <a:effectLst/>
                        </a:rPr>
                        <a:t>, </a:t>
                      </a:r>
                      <a:r>
                        <a:rPr lang="pt-BR" sz="1400" b="1" dirty="0" err="1">
                          <a:effectLst/>
                        </a:rPr>
                        <a:t>Agurdo</a:t>
                      </a:r>
                      <a:r>
                        <a:rPr lang="pt-BR" sz="1400" b="1" dirty="0">
                          <a:effectLst/>
                        </a:rPr>
                        <a:t>, Alto Feliz, Alvorada, Arroio Grande, Barros </a:t>
                      </a:r>
                      <a:r>
                        <a:rPr lang="pt-BR" sz="1400" b="1" dirty="0" err="1">
                          <a:effectLst/>
                        </a:rPr>
                        <a:t>Cassal</a:t>
                      </a:r>
                      <a:r>
                        <a:rPr lang="pt-BR" sz="1400" b="1" dirty="0">
                          <a:effectLst/>
                        </a:rPr>
                        <a:t>, Bom Retiro do Sul, </a:t>
                      </a:r>
                      <a:r>
                        <a:rPr lang="pt-BR" sz="1400" b="1" dirty="0" err="1">
                          <a:effectLst/>
                        </a:rPr>
                        <a:t>Brochier</a:t>
                      </a:r>
                      <a:r>
                        <a:rPr lang="pt-BR" sz="1400" b="1" dirty="0">
                          <a:effectLst/>
                        </a:rPr>
                        <a:t>, Camaquã, Campo Bom, Candelária, Canela, Canguçu, Canoas, Capão do Leão, Caxias do Sul, Coronel Pilar, Esteio, Estrela, Farroupilha, Flores da Cunha, Gravataí, Ijuí, Ivoti, </a:t>
                      </a:r>
                      <a:r>
                        <a:rPr lang="pt-BR" sz="1400" b="1" dirty="0" err="1">
                          <a:effectLst/>
                        </a:rPr>
                        <a:t>Jaguari</a:t>
                      </a:r>
                      <a:r>
                        <a:rPr lang="pt-BR" sz="1400" b="1" dirty="0">
                          <a:effectLst/>
                        </a:rPr>
                        <a:t>, Lagoa Vermelha, Lajeado, Mariana Pimentel, Mostardas, Nova Prata, Novo Hamburgo, Paraíso do Sul, Passo Fundo, </a:t>
                      </a:r>
                      <a:r>
                        <a:rPr lang="pt-BR" sz="1400" b="1" dirty="0" err="1">
                          <a:effectLst/>
                        </a:rPr>
                        <a:t>Paverama</a:t>
                      </a:r>
                      <a:r>
                        <a:rPr lang="pt-BR" sz="1400" b="1" dirty="0">
                          <a:effectLst/>
                        </a:rPr>
                        <a:t>, Piratini, Poço das Antas, Roca Sales, Salto do Jacuí, Santa Cruz do Sul, Santa Maria, Santo Ângelo, São Borja, São Gabriel, São Leopoldo, São Marcos, Sapiranga, Sapucaia do Sul, Sertão Santana, Soledade, Terra de Areia, Teutônia, Três Coroas, Venâncio Aires, Vila Nova do Sul</a:t>
                      </a:r>
                      <a:r>
                        <a:rPr lang="pt-BR" sz="1400" b="1" dirty="0" smtClean="0">
                          <a:effectLst/>
                        </a:rPr>
                        <a:t>). </a:t>
                      </a:r>
                      <a:r>
                        <a:rPr lang="pt-BR" sz="1400" b="1" u="sng" dirty="0" smtClean="0">
                          <a:effectLst/>
                          <a:hlinkClick r:id="rId4"/>
                        </a:rPr>
                        <a:t>http</a:t>
                      </a:r>
                      <a:r>
                        <a:rPr lang="pt-BR" sz="1400" b="1" u="sng" dirty="0">
                          <a:effectLst/>
                          <a:hlinkClick r:id="rId4"/>
                        </a:rPr>
                        <a:t>://pesquisa.in.gov.br/imprensa/jsp/visualiza/index.jsp?data=24/04/2020&amp;jornal=515&amp;pagina=206&amp;totalArquivos=310</a:t>
                      </a:r>
                      <a:endParaRPr lang="pt-BR" sz="1400" b="1" dirty="0">
                        <a:effectLst/>
                        <a:latin typeface="Calibri"/>
                        <a:ea typeface="Calibri"/>
                        <a:cs typeface="Times New Roman"/>
                      </a:endParaRPr>
                    </a:p>
                  </a:txBody>
                  <a:tcPr marL="15768" marR="15768" marT="15768" marB="15768"/>
                </a:tc>
              </a:tr>
              <a:tr h="774957">
                <a:tc>
                  <a:txBody>
                    <a:bodyPr/>
                    <a:lstStyle/>
                    <a:p>
                      <a:pPr algn="ctr">
                        <a:lnSpc>
                          <a:spcPct val="115000"/>
                        </a:lnSpc>
                        <a:spcAft>
                          <a:spcPts val="1000"/>
                        </a:spcAft>
                      </a:pPr>
                      <a:r>
                        <a:rPr lang="pt-BR" sz="1400" b="1" dirty="0">
                          <a:effectLst/>
                        </a:rPr>
                        <a:t>PORTARIA CONJUNTA Nº 10, DE 16 DE ABRIL DE 2020</a:t>
                      </a:r>
                      <a:endParaRPr lang="pt-BR" sz="1400" b="1" dirty="0">
                        <a:effectLst/>
                        <a:latin typeface="Calibri"/>
                        <a:ea typeface="Calibri"/>
                        <a:cs typeface="Times New Roman"/>
                      </a:endParaRPr>
                    </a:p>
                  </a:txBody>
                  <a:tcPr marL="15768" marR="15768" marT="15768" marB="15768"/>
                </a:tc>
                <a:tc>
                  <a:txBody>
                    <a:bodyPr/>
                    <a:lstStyle/>
                    <a:p>
                      <a:pPr algn="ctr">
                        <a:lnSpc>
                          <a:spcPct val="115000"/>
                        </a:lnSpc>
                        <a:spcAft>
                          <a:spcPts val="1000"/>
                        </a:spcAft>
                      </a:pPr>
                      <a:r>
                        <a:rPr lang="pt-BR" sz="1400" b="1" dirty="0">
                          <a:effectLst/>
                        </a:rPr>
                        <a:t> Aprova o Protocolo Clínico e Diretrizes Terapêuticas do </a:t>
                      </a:r>
                      <a:r>
                        <a:rPr lang="pt-BR" sz="1400" b="1" dirty="0" smtClean="0">
                          <a:effectLst/>
                        </a:rPr>
                        <a:t>Tabagismo. </a:t>
                      </a:r>
                      <a:r>
                        <a:rPr lang="pt-BR" sz="1400" b="1" u="sng" dirty="0" smtClean="0">
                          <a:effectLst/>
                          <a:hlinkClick r:id="rId5"/>
                        </a:rPr>
                        <a:t>http</a:t>
                      </a:r>
                      <a:r>
                        <a:rPr lang="pt-BR" sz="1400" b="1" u="sng" dirty="0">
                          <a:effectLst/>
                          <a:hlinkClick r:id="rId5"/>
                        </a:rPr>
                        <a:t>://</a:t>
                      </a:r>
                      <a:r>
                        <a:rPr lang="pt-BR" sz="1400" b="1" u="sng" dirty="0" smtClean="0">
                          <a:effectLst/>
                          <a:hlinkClick r:id="rId5"/>
                        </a:rPr>
                        <a:t>pesquisa.in.gov.br/imprensa/jsp/visualiza/index.jsp?data=24/04/2020&amp;jornal=515&amp;pagina=214&amp;totalArquivos=310</a:t>
                      </a:r>
                      <a:r>
                        <a:rPr lang="pt-BR" sz="1400" b="1" dirty="0">
                          <a:effectLst/>
                        </a:rPr>
                        <a:t> </a:t>
                      </a:r>
                      <a:endParaRPr lang="pt-BR" sz="1400" b="1" dirty="0">
                        <a:effectLst/>
                        <a:latin typeface="Calibri"/>
                        <a:ea typeface="Calibri"/>
                        <a:cs typeface="Times New Roman"/>
                      </a:endParaRPr>
                    </a:p>
                  </a:txBody>
                  <a:tcPr marL="15768" marR="15768" marT="15768" marB="15768"/>
                </a:tc>
              </a:tr>
              <a:tr h="686344">
                <a:tc>
                  <a:txBody>
                    <a:bodyPr/>
                    <a:lstStyle/>
                    <a:p>
                      <a:pPr algn="ctr">
                        <a:lnSpc>
                          <a:spcPct val="115000"/>
                        </a:lnSpc>
                        <a:spcAft>
                          <a:spcPts val="1000"/>
                        </a:spcAft>
                      </a:pPr>
                      <a:r>
                        <a:rPr lang="pt-BR" sz="1400" b="1" dirty="0" smtClean="0">
                          <a:effectLst/>
                          <a:latin typeface="+mn-lt"/>
                          <a:ea typeface="Calibri"/>
                          <a:cs typeface="Times New Roman"/>
                        </a:rPr>
                        <a:t>PORTARIA N°335, 17 DE ABRIL DE 2020.</a:t>
                      </a:r>
                      <a:endParaRPr lang="pt-BR" sz="1400" b="1" dirty="0">
                        <a:effectLst/>
                        <a:latin typeface="+mn-lt"/>
                        <a:ea typeface="Calibri"/>
                        <a:cs typeface="Times New Roman"/>
                      </a:endParaRPr>
                    </a:p>
                  </a:txBody>
                  <a:tcPr marL="15768" marR="15768" marT="15768" marB="15768"/>
                </a:tc>
                <a:tc>
                  <a:txBody>
                    <a:bodyPr/>
                    <a:lstStyle/>
                    <a:p>
                      <a:pPr algn="ctr">
                        <a:lnSpc>
                          <a:spcPct val="115000"/>
                        </a:lnSpc>
                        <a:spcAft>
                          <a:spcPts val="1000"/>
                        </a:spcAft>
                      </a:pPr>
                      <a:r>
                        <a:rPr lang="pt-BR" sz="1400" b="1" dirty="0">
                          <a:effectLst/>
                        </a:rPr>
                        <a:t>Inclui descrições em procedimentos da Tabela de Procedimentos, Medicamentos, Órteses, Próteses e Materiais Especiais do SUS</a:t>
                      </a:r>
                      <a:r>
                        <a:rPr lang="pt-BR" sz="1400" b="1" dirty="0" smtClean="0">
                          <a:effectLst/>
                        </a:rPr>
                        <a:t>. </a:t>
                      </a:r>
                      <a:r>
                        <a:rPr lang="pt-BR" sz="1400" b="1" u="sng" dirty="0" smtClean="0">
                          <a:effectLst/>
                          <a:hlinkClick r:id="rId6"/>
                        </a:rPr>
                        <a:t>http</a:t>
                      </a:r>
                      <a:r>
                        <a:rPr lang="pt-BR" sz="1400" b="1" u="sng" dirty="0">
                          <a:effectLst/>
                          <a:hlinkClick r:id="rId6"/>
                        </a:rPr>
                        <a:t>://pesquisa.in.gov.br/imprensa/jsp/visualiza/index.jsp?data=24/04/2020&amp;jornal=515&amp;pagina=215&amp;totalArquivos=310</a:t>
                      </a:r>
                      <a:endParaRPr lang="pt-BR" sz="1400" b="1" dirty="0">
                        <a:effectLst/>
                        <a:latin typeface="Calibri"/>
                        <a:ea typeface="Calibri"/>
                        <a:cs typeface="Times New Roman"/>
                      </a:endParaRPr>
                    </a:p>
                  </a:txBody>
                  <a:tcPr marL="15768" marR="15768" marT="15768" marB="15768"/>
                </a:tc>
              </a:tr>
            </a:tbl>
          </a:graphicData>
        </a:graphic>
      </p:graphicFrame>
      <p:sp>
        <p:nvSpPr>
          <p:cNvPr id="7" name="Retângulo de cantos arredondados 6"/>
          <p:cNvSpPr/>
          <p:nvPr/>
        </p:nvSpPr>
        <p:spPr>
          <a:xfrm>
            <a:off x="392995" y="1046774"/>
            <a:ext cx="2636322" cy="486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cs typeface="Arial" panose="020B0604020202020204" pitchFamily="34" charset="0"/>
              </a:rPr>
              <a:t>Portarias</a:t>
            </a:r>
            <a:endParaRPr lang="pt-BR" sz="2400" dirty="0">
              <a:solidFill>
                <a:schemeClr val="tx1"/>
              </a:solidFill>
            </a:endParaRPr>
          </a:p>
        </p:txBody>
      </p:sp>
      <p:sp>
        <p:nvSpPr>
          <p:cNvPr id="10" name="Retângulo de cantos arredondados 9"/>
          <p:cNvSpPr/>
          <p:nvPr/>
        </p:nvSpPr>
        <p:spPr>
          <a:xfrm>
            <a:off x="299854" y="0"/>
            <a:ext cx="5937173" cy="879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cs typeface="Arial" panose="020B0604020202020204" pitchFamily="34" charset="0"/>
              </a:rPr>
              <a:t>LEGISLAÇÕES DOS DIAS 20/04/2020 À 26/04/2020</a:t>
            </a:r>
            <a:endParaRPr lang="pt-BR" sz="2800" dirty="0">
              <a:solidFill>
                <a:schemeClr val="tx1"/>
              </a:solidFill>
            </a:endParaRPr>
          </a:p>
        </p:txBody>
      </p:sp>
    </p:spTree>
    <p:extLst>
      <p:ext uri="{BB962C8B-B14F-4D97-AF65-F5344CB8AC3E}">
        <p14:creationId xmlns:p14="http://schemas.microsoft.com/office/powerpoint/2010/main" xmlns="" val="2360062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266450" y="1686594"/>
            <a:ext cx="115966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xmlns="" val="2193224758"/>
              </p:ext>
            </p:extLst>
          </p:nvPr>
        </p:nvGraphicFramePr>
        <p:xfrm>
          <a:off x="118753" y="1805046"/>
          <a:ext cx="11910951" cy="4845135"/>
        </p:xfrm>
        <a:graphic>
          <a:graphicData uri="http://schemas.openxmlformats.org/drawingml/2006/table">
            <a:tbl>
              <a:tblPr bandRow="1">
                <a:tableStyleId>{5C22544A-7EE6-4342-B048-85BDC9FD1C3A}</a:tableStyleId>
              </a:tblPr>
              <a:tblGrid>
                <a:gridCol w="2579582"/>
                <a:gridCol w="9331369"/>
              </a:tblGrid>
              <a:tr h="976173">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t-BR" sz="1400" b="1" u="none" dirty="0" smtClean="0">
                          <a:solidFill>
                            <a:schemeClr val="tx1"/>
                          </a:solidFill>
                          <a:effectLst/>
                        </a:rPr>
                        <a:t>PORTARIA 336, DE 22 DE ABRIL DE 2020</a:t>
                      </a:r>
                      <a:endParaRPr lang="pt-BR" sz="1400" b="1" u="none" dirty="0" smtClean="0">
                        <a:solidFill>
                          <a:schemeClr val="tx1"/>
                        </a:solidFill>
                        <a:effectLst/>
                        <a:latin typeface="+mn-lt"/>
                        <a:ea typeface="Calibri"/>
                        <a:cs typeface="Times New Roman"/>
                      </a:endParaRPr>
                    </a:p>
                  </a:txBody>
                  <a:tcPr marL="15768" marR="15768" marT="15768" marB="15768"/>
                </a:tc>
                <a:tc>
                  <a:txBody>
                    <a:bodyPr/>
                    <a:lstStyle/>
                    <a:p>
                      <a:pPr algn="ctr">
                        <a:lnSpc>
                          <a:spcPct val="115000"/>
                        </a:lnSpc>
                        <a:spcAft>
                          <a:spcPts val="1000"/>
                        </a:spcAft>
                      </a:pPr>
                      <a:r>
                        <a:rPr lang="pt-BR" sz="1400" b="1" dirty="0">
                          <a:effectLst/>
                        </a:rPr>
                        <a:t>Inclui medicamento pertencente ao Componente Especializado da Assistência Farmacêutica na Tabela de Procedimentos, Medicamentos, Órteses/Próteses e Materiais Especiais do </a:t>
                      </a:r>
                      <a:r>
                        <a:rPr lang="pt-BR" sz="1400" b="1" dirty="0" smtClean="0">
                          <a:effectLst/>
                        </a:rPr>
                        <a:t>SUS. </a:t>
                      </a:r>
                      <a:r>
                        <a:rPr lang="pt-BR" sz="1400" b="1" u="sng" dirty="0" smtClean="0">
                          <a:effectLst/>
                          <a:hlinkClick r:id="rId2"/>
                        </a:rPr>
                        <a:t>http</a:t>
                      </a:r>
                      <a:r>
                        <a:rPr lang="pt-BR" sz="1400" b="1" u="sng" dirty="0">
                          <a:effectLst/>
                          <a:hlinkClick r:id="rId2"/>
                        </a:rPr>
                        <a:t>://</a:t>
                      </a:r>
                      <a:r>
                        <a:rPr lang="pt-BR" sz="1400" b="1" u="sng" dirty="0" smtClean="0">
                          <a:effectLst/>
                          <a:hlinkClick r:id="rId2"/>
                        </a:rPr>
                        <a:t>pesquisa.in.gov.br/imprensa/jsp/visualiza/index.jsp?data=24/04/2020&amp;jornal=515&amp;pagina=215&amp;totalArquivos=310</a:t>
                      </a:r>
                      <a:r>
                        <a:rPr lang="pt-BR" sz="1400" b="1" dirty="0">
                          <a:effectLst/>
                        </a:rPr>
                        <a:t> </a:t>
                      </a:r>
                      <a:endParaRPr lang="pt-BR" sz="1400" b="1" dirty="0">
                        <a:effectLst/>
                        <a:latin typeface="Calibri"/>
                        <a:ea typeface="Calibri"/>
                        <a:cs typeface="Times New Roman"/>
                      </a:endParaRPr>
                    </a:p>
                  </a:txBody>
                  <a:tcPr marL="15768" marR="15768" marT="15768" marB="15768"/>
                </a:tc>
              </a:tr>
              <a:tr h="966472">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t-BR" sz="1400" b="1" u="none" dirty="0" smtClean="0">
                          <a:solidFill>
                            <a:schemeClr val="tx1"/>
                          </a:solidFill>
                          <a:effectLst/>
                        </a:rPr>
                        <a:t>PORTARIA Nº 347, DE 16 DE ABRIL DE 2020</a:t>
                      </a:r>
                      <a:endParaRPr lang="pt-BR" sz="1400" b="1" u="none" dirty="0" smtClean="0">
                        <a:solidFill>
                          <a:schemeClr val="tx1"/>
                        </a:solidFill>
                        <a:effectLst/>
                        <a:latin typeface="+mn-lt"/>
                        <a:ea typeface="Calibri"/>
                        <a:cs typeface="Times New Roman"/>
                      </a:endParaRPr>
                    </a:p>
                  </a:txBody>
                  <a:tcPr marL="15768" marR="15768" marT="15768" marB="15768"/>
                </a:tc>
                <a:tc>
                  <a:txBody>
                    <a:bodyPr/>
                    <a:lstStyle/>
                    <a:p>
                      <a:pPr algn="ctr">
                        <a:lnSpc>
                          <a:spcPct val="115000"/>
                        </a:lnSpc>
                        <a:spcAft>
                          <a:spcPts val="1000"/>
                        </a:spcAft>
                      </a:pPr>
                      <a:r>
                        <a:rPr lang="pt-BR" sz="1400" b="1" dirty="0">
                          <a:effectLst/>
                        </a:rPr>
                        <a:t>Inclui atributos de medicamento pertencente ao Componente Especializado da Assistência Farmacêutica (CEAF), da Tabela de Procedimentos, Medicamentos, Órteses/Próteses e Materiais Especiais do </a:t>
                      </a:r>
                      <a:r>
                        <a:rPr lang="pt-BR" sz="1400" b="1" dirty="0" smtClean="0">
                          <a:effectLst/>
                        </a:rPr>
                        <a:t>SUS. </a:t>
                      </a:r>
                      <a:r>
                        <a:rPr lang="pt-BR" sz="1400" b="1" u="sng" dirty="0" smtClean="0">
                          <a:effectLst/>
                          <a:hlinkClick r:id="rId2"/>
                        </a:rPr>
                        <a:t>http</a:t>
                      </a:r>
                      <a:r>
                        <a:rPr lang="pt-BR" sz="1400" b="1" u="sng" dirty="0">
                          <a:effectLst/>
                          <a:hlinkClick r:id="rId2"/>
                        </a:rPr>
                        <a:t>://</a:t>
                      </a:r>
                      <a:r>
                        <a:rPr lang="pt-BR" sz="1400" b="1" u="sng" dirty="0" smtClean="0">
                          <a:effectLst/>
                          <a:hlinkClick r:id="rId2"/>
                        </a:rPr>
                        <a:t>pesquisa.in.gov.br/imprensa/jsp/visualiza/index.jsp?data=24/04/2020&amp;jornal=515&amp;pagina=215&amp;totalArquivos=310</a:t>
                      </a:r>
                      <a:r>
                        <a:rPr lang="pt-BR" sz="1400" b="1" dirty="0">
                          <a:effectLst/>
                        </a:rPr>
                        <a:t> </a:t>
                      </a:r>
                      <a:endParaRPr lang="pt-BR" sz="1400" b="1" dirty="0">
                        <a:effectLst/>
                        <a:latin typeface="Calibri"/>
                        <a:ea typeface="Calibri"/>
                        <a:cs typeface="Times New Roman"/>
                      </a:endParaRPr>
                    </a:p>
                  </a:txBody>
                  <a:tcPr marL="15768" marR="15768" marT="15768" marB="15768"/>
                </a:tc>
              </a:tr>
              <a:tr h="727872">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t-BR" sz="1400" b="1" u="none" dirty="0" smtClean="0">
                          <a:solidFill>
                            <a:schemeClr val="tx1"/>
                          </a:solidFill>
                          <a:effectLst/>
                        </a:rPr>
                        <a:t>PORTARIA Nº 351, DE 17 DE ABRIL DE 2020</a:t>
                      </a:r>
                      <a:endParaRPr lang="pt-BR" sz="1400" b="1" u="none" dirty="0" smtClean="0">
                        <a:solidFill>
                          <a:schemeClr val="tx1"/>
                        </a:solidFill>
                        <a:effectLst/>
                        <a:latin typeface="+mn-lt"/>
                        <a:ea typeface="Calibri"/>
                        <a:cs typeface="Times New Roman"/>
                      </a:endParaRPr>
                    </a:p>
                  </a:txBody>
                  <a:tcPr marL="15768" marR="15768" marT="15768" marB="15768"/>
                </a:tc>
                <a:tc>
                  <a:txBody>
                    <a:bodyPr/>
                    <a:lstStyle/>
                    <a:p>
                      <a:pPr algn="ctr">
                        <a:lnSpc>
                          <a:spcPct val="115000"/>
                        </a:lnSpc>
                        <a:spcAft>
                          <a:spcPts val="1000"/>
                        </a:spcAft>
                      </a:pPr>
                      <a:r>
                        <a:rPr lang="pt-BR" sz="1400" b="1" dirty="0">
                          <a:effectLst/>
                        </a:rPr>
                        <a:t>Cancela o CEBAS, do Hospital Santo Antônio, com sede em São Francisco de Assis (RS).</a:t>
                      </a:r>
                    </a:p>
                    <a:p>
                      <a:pPr algn="ctr">
                        <a:lnSpc>
                          <a:spcPct val="115000"/>
                        </a:lnSpc>
                        <a:spcAft>
                          <a:spcPts val="1000"/>
                        </a:spcAft>
                      </a:pPr>
                      <a:r>
                        <a:rPr lang="pt-BR" sz="1400" b="1" u="sng" dirty="0">
                          <a:effectLst/>
                          <a:hlinkClick r:id="rId3"/>
                        </a:rPr>
                        <a:t>http://pesquisa.in.gov.br/imprensa/jsp/visualiza/index.jsp?data=24/04/2020&amp;jornal=515&amp;pagina=216&amp;totalArquivos=310</a:t>
                      </a:r>
                      <a:endParaRPr lang="pt-BR" sz="1400" b="1" dirty="0">
                        <a:effectLst/>
                        <a:latin typeface="Calibri"/>
                        <a:ea typeface="Calibri"/>
                        <a:cs typeface="Times New Roman"/>
                      </a:endParaRPr>
                    </a:p>
                  </a:txBody>
                  <a:tcPr marL="15768" marR="15768" marT="15768" marB="15768"/>
                </a:tc>
              </a:tr>
              <a:tr h="992188">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t-BR" sz="1400" b="1" u="none" dirty="0" smtClean="0">
                          <a:solidFill>
                            <a:schemeClr val="tx1"/>
                          </a:solidFill>
                          <a:effectLst/>
                        </a:rPr>
                        <a:t>PORTARIA Nº 357, DE 17 DE ABRIL DE 2020</a:t>
                      </a:r>
                      <a:endParaRPr lang="pt-BR" sz="1400" b="1" u="none" dirty="0" smtClean="0">
                        <a:solidFill>
                          <a:schemeClr val="tx1"/>
                        </a:solidFill>
                        <a:effectLst/>
                        <a:latin typeface="+mn-lt"/>
                        <a:ea typeface="Calibri"/>
                        <a:cs typeface="Times New Roman"/>
                      </a:endParaRPr>
                    </a:p>
                  </a:txBody>
                  <a:tcPr marL="15768" marR="15768" marT="15768" marB="15768"/>
                </a:tc>
                <a:tc>
                  <a:txBody>
                    <a:bodyPr/>
                    <a:lstStyle/>
                    <a:p>
                      <a:pPr algn="ctr">
                        <a:lnSpc>
                          <a:spcPct val="115000"/>
                        </a:lnSpc>
                        <a:spcAft>
                          <a:spcPts val="1000"/>
                        </a:spcAft>
                      </a:pPr>
                      <a:r>
                        <a:rPr lang="pt-BR" sz="1400" b="1" dirty="0">
                          <a:effectLst/>
                        </a:rPr>
                        <a:t>Inclui medicamento pertencente ao Componente Especializado da Assistência Farmacêutica (CEAF) na Tabela de Procedimentos, Medicamentos, Órteses/Próteses e Materiais Especiais do SUS</a:t>
                      </a:r>
                      <a:r>
                        <a:rPr lang="pt-BR" sz="1400" b="1" dirty="0" smtClean="0">
                          <a:effectLst/>
                        </a:rPr>
                        <a:t>. </a:t>
                      </a:r>
                      <a:r>
                        <a:rPr lang="pt-BR" sz="1400" b="1" u="sng" dirty="0" smtClean="0">
                          <a:effectLst/>
                          <a:hlinkClick r:id="rId4"/>
                        </a:rPr>
                        <a:t>http</a:t>
                      </a:r>
                      <a:r>
                        <a:rPr lang="pt-BR" sz="1400" b="1" u="sng" dirty="0">
                          <a:effectLst/>
                          <a:hlinkClick r:id="rId4"/>
                        </a:rPr>
                        <a:t>://pesquisa.in.gov.br/imprensa/jsp/visualiza/index.jsp?data=24/04/2020&amp;jornal=515&amp;pagina=217&amp;totalArquivos=310</a:t>
                      </a:r>
                      <a:endParaRPr lang="pt-BR" sz="1400" b="1" dirty="0">
                        <a:effectLst/>
                        <a:latin typeface="Calibri"/>
                        <a:ea typeface="Calibri"/>
                        <a:cs typeface="Times New Roman"/>
                      </a:endParaRPr>
                    </a:p>
                  </a:txBody>
                  <a:tcPr marL="15768" marR="15768" marT="15768" marB="15768"/>
                </a:tc>
              </a:tr>
              <a:tr h="992188">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t-BR" sz="1400" b="1" u="none" dirty="0" smtClean="0">
                          <a:solidFill>
                            <a:schemeClr val="tx1"/>
                          </a:solidFill>
                          <a:effectLst/>
                        </a:rPr>
                        <a:t>PORTARIA Nº 363, DE 20 DE ABRIL DE 2020</a:t>
                      </a:r>
                      <a:endParaRPr lang="pt-BR" sz="1400" b="1" u="none" dirty="0" smtClean="0">
                        <a:solidFill>
                          <a:schemeClr val="tx1"/>
                        </a:solidFill>
                        <a:effectLst/>
                        <a:latin typeface="+mn-lt"/>
                        <a:ea typeface="Calibri"/>
                        <a:cs typeface="Times New Roman"/>
                      </a:endParaRPr>
                    </a:p>
                  </a:txBody>
                  <a:tcPr marL="15768" marR="15768" marT="15768" marB="15768"/>
                </a:tc>
                <a:tc>
                  <a:txBody>
                    <a:bodyPr/>
                    <a:lstStyle/>
                    <a:p>
                      <a:pPr algn="ctr">
                        <a:lnSpc>
                          <a:spcPct val="115000"/>
                        </a:lnSpc>
                        <a:spcAft>
                          <a:spcPts val="1000"/>
                        </a:spcAft>
                      </a:pPr>
                      <a:r>
                        <a:rPr lang="pt-BR" sz="1400" b="1" dirty="0">
                          <a:effectLst/>
                        </a:rPr>
                        <a:t>Indefere a Concessão do CEBAS, do Grupo de Encaminhamento e Apoio na Prevenção e Reabilitação a Dependentes Químicos - Vita de Passo Fundo, com sede em Passo Fundo (RS</a:t>
                      </a:r>
                      <a:r>
                        <a:rPr lang="pt-BR" sz="1400" b="1" dirty="0" smtClean="0">
                          <a:effectLst/>
                        </a:rPr>
                        <a:t>). </a:t>
                      </a:r>
                      <a:r>
                        <a:rPr lang="pt-BR" sz="1400" b="1" u="sng" dirty="0" smtClean="0">
                          <a:effectLst/>
                          <a:hlinkClick r:id="rId5"/>
                        </a:rPr>
                        <a:t>http</a:t>
                      </a:r>
                      <a:r>
                        <a:rPr lang="pt-BR" sz="1400" b="1" u="sng" dirty="0">
                          <a:effectLst/>
                          <a:hlinkClick r:id="rId5"/>
                        </a:rPr>
                        <a:t>://pesquisa.in.gov.br/imprensa/jsp/visualiza/index.jsp?data=24/04/2020&amp;jornal=515&amp;pagina=218&amp;totalArquivos=310</a:t>
                      </a:r>
                      <a:endParaRPr lang="pt-BR" sz="1400" b="1" dirty="0">
                        <a:effectLst/>
                        <a:latin typeface="Calibri"/>
                        <a:ea typeface="Calibri"/>
                        <a:cs typeface="Times New Roman"/>
                      </a:endParaRPr>
                    </a:p>
                  </a:txBody>
                  <a:tcPr marL="15768" marR="15768" marT="15768" marB="15768"/>
                </a:tc>
              </a:tr>
              <a:tr h="190242">
                <a:tc>
                  <a:txBody>
                    <a:bodyPr/>
                    <a:lstStyle/>
                    <a:p>
                      <a:pPr algn="ctr">
                        <a:lnSpc>
                          <a:spcPct val="115000"/>
                        </a:lnSpc>
                        <a:spcAft>
                          <a:spcPts val="0"/>
                        </a:spcAft>
                      </a:pPr>
                      <a:r>
                        <a:rPr lang="pt-BR" sz="400" dirty="0">
                          <a:effectLst/>
                        </a:rPr>
                        <a:t> </a:t>
                      </a:r>
                      <a:endParaRPr lang="pt-BR" sz="400" dirty="0">
                        <a:effectLst/>
                        <a:latin typeface="Calibri"/>
                        <a:ea typeface="Calibri"/>
                        <a:cs typeface="Times New Roman"/>
                      </a:endParaRPr>
                    </a:p>
                  </a:txBody>
                  <a:tcPr marL="15768" marR="15768" marT="15768" marB="15768"/>
                </a:tc>
                <a:tc>
                  <a:txBody>
                    <a:bodyPr/>
                    <a:lstStyle/>
                    <a:p>
                      <a:pPr algn="ctr">
                        <a:lnSpc>
                          <a:spcPct val="115000"/>
                        </a:lnSpc>
                        <a:spcAft>
                          <a:spcPts val="0"/>
                        </a:spcAft>
                      </a:pPr>
                      <a:r>
                        <a:rPr lang="pt-BR" sz="500" dirty="0">
                          <a:effectLst/>
                        </a:rPr>
                        <a:t> </a:t>
                      </a:r>
                      <a:endParaRPr lang="pt-BR" sz="500" dirty="0">
                        <a:effectLst/>
                        <a:latin typeface="Calibri"/>
                        <a:ea typeface="Calibri"/>
                        <a:cs typeface="Times New Roman"/>
                      </a:endParaRPr>
                    </a:p>
                  </a:txBody>
                  <a:tcPr marL="15768" marR="15768" marT="15768" marB="15768"/>
                </a:tc>
              </a:tr>
            </a:tbl>
          </a:graphicData>
        </a:graphic>
      </p:graphicFrame>
      <p:sp>
        <p:nvSpPr>
          <p:cNvPr id="9" name="Retângulo de cantos arredondados 8"/>
          <p:cNvSpPr/>
          <p:nvPr/>
        </p:nvSpPr>
        <p:spPr>
          <a:xfrm>
            <a:off x="204320" y="177421"/>
            <a:ext cx="5937173" cy="879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cs typeface="Arial" panose="020B0604020202020204" pitchFamily="34" charset="0"/>
              </a:rPr>
              <a:t>LEGISLAÇÕES DOS DIAS 20/04/2020 À 26/04/2020</a:t>
            </a:r>
            <a:endParaRPr lang="pt-BR" sz="2800" dirty="0">
              <a:solidFill>
                <a:schemeClr val="tx1"/>
              </a:solidFill>
            </a:endParaRPr>
          </a:p>
        </p:txBody>
      </p:sp>
      <p:sp>
        <p:nvSpPr>
          <p:cNvPr id="10" name="Retângulo de cantos arredondados 9"/>
          <p:cNvSpPr/>
          <p:nvPr/>
        </p:nvSpPr>
        <p:spPr>
          <a:xfrm>
            <a:off x="275259" y="1197014"/>
            <a:ext cx="2636322" cy="486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cs typeface="Arial" panose="020B0604020202020204" pitchFamily="34" charset="0"/>
              </a:rPr>
              <a:t>Portarias</a:t>
            </a:r>
            <a:endParaRPr lang="pt-BR" sz="2400" dirty="0">
              <a:solidFill>
                <a:schemeClr val="tx1"/>
              </a:solidFill>
            </a:endParaRPr>
          </a:p>
        </p:txBody>
      </p:sp>
    </p:spTree>
    <p:extLst>
      <p:ext uri="{BB962C8B-B14F-4D97-AF65-F5344CB8AC3E}">
        <p14:creationId xmlns:p14="http://schemas.microsoft.com/office/powerpoint/2010/main" xmlns="" val="1148851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266450" y="1686594"/>
            <a:ext cx="115966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xmlns="" val="3955855830"/>
              </p:ext>
            </p:extLst>
          </p:nvPr>
        </p:nvGraphicFramePr>
        <p:xfrm>
          <a:off x="391886" y="1915194"/>
          <a:ext cx="11269683" cy="4509048"/>
        </p:xfrm>
        <a:graphic>
          <a:graphicData uri="http://schemas.openxmlformats.org/drawingml/2006/table">
            <a:tbl>
              <a:tblPr bandRow="1">
                <a:tableStyleId>{5C22544A-7EE6-4342-B048-85BDC9FD1C3A}</a:tableStyleId>
              </a:tblPr>
              <a:tblGrid>
                <a:gridCol w="1904448"/>
                <a:gridCol w="9365235"/>
              </a:tblGrid>
              <a:tr h="926274">
                <a:tc>
                  <a:txBody>
                    <a:bodyPr/>
                    <a:lstStyle/>
                    <a:p>
                      <a:pPr algn="ctr">
                        <a:lnSpc>
                          <a:spcPct val="115000"/>
                        </a:lnSpc>
                        <a:spcAft>
                          <a:spcPts val="1000"/>
                        </a:spcAft>
                      </a:pPr>
                      <a:r>
                        <a:rPr lang="pt-BR" sz="1400" b="1" u="none" dirty="0">
                          <a:solidFill>
                            <a:schemeClr val="tx1"/>
                          </a:solidFill>
                          <a:effectLst/>
                        </a:rPr>
                        <a:t>PORTARIA Nº 370, DE 22 DE ABRIL DE 2020</a:t>
                      </a:r>
                      <a:endParaRPr lang="pt-BR" sz="1400" b="1" u="none" dirty="0">
                        <a:solidFill>
                          <a:schemeClr val="tx1"/>
                        </a:solidFill>
                        <a:effectLst/>
                        <a:latin typeface="Calibri"/>
                        <a:ea typeface="Calibri"/>
                        <a:cs typeface="Times New Roman"/>
                      </a:endParaRPr>
                    </a:p>
                  </a:txBody>
                  <a:tcPr marL="15768" marR="15768" marT="15768" marB="15768"/>
                </a:tc>
                <a:tc>
                  <a:txBody>
                    <a:bodyPr/>
                    <a:lstStyle/>
                    <a:p>
                      <a:pPr algn="ctr">
                        <a:lnSpc>
                          <a:spcPct val="115000"/>
                        </a:lnSpc>
                        <a:spcAft>
                          <a:spcPts val="1000"/>
                        </a:spcAft>
                      </a:pPr>
                      <a:r>
                        <a:rPr lang="pt-BR" sz="1400" b="1" dirty="0">
                          <a:effectLst/>
                        </a:rPr>
                        <a:t>Inclui e Altera atributos de medicamentos pertencentes ao Componente Especializado da Assistência Farmacêutica (CEAF), da Tabela de Procedimentos, Medicamentos, Órteses/Próteses e Materiais Especiais </a:t>
                      </a:r>
                      <a:r>
                        <a:rPr lang="pt-BR" sz="1400" b="1" dirty="0" smtClean="0">
                          <a:effectLst/>
                        </a:rPr>
                        <a:t> </a:t>
                      </a:r>
                      <a:r>
                        <a:rPr lang="pt-BR" sz="1400" b="1" dirty="0" err="1" smtClean="0">
                          <a:effectLst/>
                        </a:rPr>
                        <a:t>SUS.</a:t>
                      </a:r>
                      <a:r>
                        <a:rPr lang="pt-BR" sz="1400" b="1" u="sng" dirty="0" err="1" smtClean="0">
                          <a:effectLst/>
                          <a:hlinkClick r:id="rId2"/>
                        </a:rPr>
                        <a:t>http</a:t>
                      </a:r>
                      <a:r>
                        <a:rPr lang="pt-BR" sz="1400" b="1" u="sng" dirty="0">
                          <a:effectLst/>
                          <a:hlinkClick r:id="rId2"/>
                        </a:rPr>
                        <a:t>://pesquisa.in.gov.br/imprensa/jsp/visualiza/index.jsp?data=24/04/2020&amp;jornal=515&amp;pagina=219&amp;totalArquivos=310</a:t>
                      </a:r>
                      <a:endParaRPr lang="pt-BR" sz="1400" b="1" dirty="0">
                        <a:effectLst/>
                        <a:latin typeface="Calibri"/>
                        <a:ea typeface="Calibri"/>
                        <a:cs typeface="Times New Roman"/>
                      </a:endParaRPr>
                    </a:p>
                  </a:txBody>
                  <a:tcPr marL="15768" marR="15768" marT="15768" marB="15768"/>
                </a:tc>
              </a:tr>
              <a:tr h="1132936">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t-BR" sz="1400" b="1" u="none" dirty="0" smtClean="0">
                          <a:solidFill>
                            <a:schemeClr val="tx1"/>
                          </a:solidFill>
                          <a:effectLst/>
                        </a:rPr>
                        <a:t>PORTARIA Nº 370, DE 22 DE ABRIL DE 2020</a:t>
                      </a:r>
                      <a:endParaRPr lang="pt-BR" sz="1400" b="1" u="none" dirty="0" smtClean="0">
                        <a:solidFill>
                          <a:schemeClr val="tx1"/>
                        </a:solidFill>
                        <a:effectLst/>
                        <a:latin typeface="+mn-lt"/>
                        <a:ea typeface="Calibri"/>
                        <a:cs typeface="Times New Roman"/>
                      </a:endParaRPr>
                    </a:p>
                    <a:p>
                      <a:pPr algn="ctr">
                        <a:lnSpc>
                          <a:spcPct val="115000"/>
                        </a:lnSpc>
                        <a:spcAft>
                          <a:spcPts val="1000"/>
                        </a:spcAft>
                      </a:pPr>
                      <a:endParaRPr lang="pt-BR" sz="1400" b="1" u="none" dirty="0">
                        <a:solidFill>
                          <a:schemeClr val="tx1"/>
                        </a:solidFill>
                        <a:effectLst/>
                        <a:latin typeface="Calibri"/>
                        <a:ea typeface="Calibri"/>
                        <a:cs typeface="Times New Roman"/>
                      </a:endParaRPr>
                    </a:p>
                  </a:txBody>
                  <a:tcPr marL="15768" marR="15768" marT="15768" marB="15768"/>
                </a:tc>
                <a:tc>
                  <a:txBody>
                    <a:bodyPr/>
                    <a:lstStyle/>
                    <a:p>
                      <a:pPr algn="ctr">
                        <a:lnSpc>
                          <a:spcPct val="115000"/>
                        </a:lnSpc>
                        <a:spcAft>
                          <a:spcPts val="1000"/>
                        </a:spcAft>
                      </a:pPr>
                      <a:r>
                        <a:rPr lang="pt-BR" sz="1400" b="1" dirty="0">
                          <a:effectLst/>
                        </a:rPr>
                        <a:t>Cancela o CEBAS, da </a:t>
                      </a:r>
                      <a:r>
                        <a:rPr lang="pt-BR" sz="1400" b="1" dirty="0" err="1">
                          <a:effectLst/>
                        </a:rPr>
                        <a:t>Associaçao</a:t>
                      </a:r>
                      <a:r>
                        <a:rPr lang="pt-BR" sz="1400" b="1" dirty="0">
                          <a:effectLst/>
                        </a:rPr>
                        <a:t> Hospital de Caridade de Santo Cristo, com sede em Santo Cristo (RS).</a:t>
                      </a:r>
                    </a:p>
                    <a:p>
                      <a:pPr algn="ctr">
                        <a:lnSpc>
                          <a:spcPct val="115000"/>
                        </a:lnSpc>
                        <a:spcAft>
                          <a:spcPts val="1000"/>
                        </a:spcAft>
                      </a:pPr>
                      <a:r>
                        <a:rPr lang="pt-BR" sz="1400" b="1" u="sng" dirty="0">
                          <a:effectLst/>
                          <a:hlinkClick r:id="rId3"/>
                        </a:rPr>
                        <a:t>http://pesquisa.in.gov.br/imprensa/jsp/visualiza/index.jsp?data=24/04/2020&amp;jornal=515&amp;pagina=220&amp;totalArquivos=310</a:t>
                      </a:r>
                      <a:endParaRPr lang="pt-BR" sz="1400" b="1" dirty="0">
                        <a:effectLst/>
                        <a:latin typeface="Calibri"/>
                        <a:ea typeface="Calibri"/>
                        <a:cs typeface="Times New Roman"/>
                      </a:endParaRPr>
                    </a:p>
                  </a:txBody>
                  <a:tcPr marL="15768" marR="15768" marT="15768" marB="15768"/>
                </a:tc>
              </a:tr>
              <a:tr h="1350128">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t-BR" sz="1400" b="1" u="none" dirty="0" smtClean="0">
                          <a:solidFill>
                            <a:schemeClr val="tx1"/>
                          </a:solidFill>
                          <a:effectLst/>
                        </a:rPr>
                        <a:t>PORTARIA Nº 14, DE 22 DE ABRIL DE 2020</a:t>
                      </a:r>
                      <a:endParaRPr lang="pt-BR" sz="1400" b="1" u="none" dirty="0" smtClean="0">
                        <a:solidFill>
                          <a:schemeClr val="tx1"/>
                        </a:solidFill>
                        <a:effectLst/>
                        <a:latin typeface="+mn-lt"/>
                        <a:ea typeface="Calibri"/>
                        <a:cs typeface="Times New Roman"/>
                      </a:endParaRPr>
                    </a:p>
                    <a:p>
                      <a:pPr algn="ctr">
                        <a:lnSpc>
                          <a:spcPct val="115000"/>
                        </a:lnSpc>
                        <a:spcAft>
                          <a:spcPts val="1000"/>
                        </a:spcAft>
                      </a:pPr>
                      <a:endParaRPr lang="pt-BR" sz="1400" b="1" u="none" dirty="0">
                        <a:solidFill>
                          <a:schemeClr val="tx1"/>
                        </a:solidFill>
                        <a:effectLst/>
                        <a:latin typeface="Calibri"/>
                        <a:ea typeface="Calibri"/>
                        <a:cs typeface="Times New Roman"/>
                      </a:endParaRPr>
                    </a:p>
                  </a:txBody>
                  <a:tcPr marL="15768" marR="15768" marT="15768" marB="15768"/>
                </a:tc>
                <a:tc>
                  <a:txBody>
                    <a:bodyPr/>
                    <a:lstStyle/>
                    <a:p>
                      <a:pPr algn="ctr">
                        <a:lnSpc>
                          <a:spcPct val="115000"/>
                        </a:lnSpc>
                        <a:spcAft>
                          <a:spcPts val="1000"/>
                        </a:spcAft>
                      </a:pPr>
                      <a:r>
                        <a:rPr lang="pt-BR" sz="1400" b="1" dirty="0">
                          <a:effectLst/>
                        </a:rPr>
                        <a:t>Torna pública a decisão de não incorporar o </a:t>
                      </a:r>
                      <a:r>
                        <a:rPr lang="pt-BR" sz="1400" b="1" dirty="0" err="1">
                          <a:effectLst/>
                        </a:rPr>
                        <a:t>orlistate</a:t>
                      </a:r>
                      <a:r>
                        <a:rPr lang="pt-BR" sz="1400" b="1" dirty="0">
                          <a:effectLst/>
                        </a:rPr>
                        <a:t> para a redução de peso em indivíduos com sobrepeso ou obesidade, no âmbito do Sistema Único de Saúde - SUS.</a:t>
                      </a:r>
                    </a:p>
                    <a:p>
                      <a:pPr algn="ctr">
                        <a:lnSpc>
                          <a:spcPct val="115000"/>
                        </a:lnSpc>
                        <a:spcAft>
                          <a:spcPts val="1000"/>
                        </a:spcAft>
                      </a:pPr>
                      <a:r>
                        <a:rPr lang="pt-BR" sz="1400" b="1" u="sng" dirty="0">
                          <a:effectLst/>
                          <a:hlinkClick r:id="rId4"/>
                        </a:rPr>
                        <a:t>http://pesquisa.in.gov.br/imprensa/jsp/visualiza/index.jsp?data=24/04/2020&amp;jornal=515&amp;pagina=221&amp;totalArquivos=310</a:t>
                      </a:r>
                      <a:endParaRPr lang="pt-BR" sz="1400" b="1" dirty="0">
                        <a:effectLst/>
                        <a:latin typeface="Calibri"/>
                        <a:ea typeface="Calibri"/>
                        <a:cs typeface="Times New Roman"/>
                      </a:endParaRPr>
                    </a:p>
                  </a:txBody>
                  <a:tcPr marL="15768" marR="15768" marT="15768" marB="15768"/>
                </a:tc>
              </a:tr>
              <a:tr h="925155">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t-BR" sz="1400" b="1" u="none" dirty="0" smtClean="0">
                          <a:solidFill>
                            <a:schemeClr val="tx1"/>
                          </a:solidFill>
                          <a:effectLst/>
                        </a:rPr>
                        <a:t>PORTARIA Nº 15, DE 22 DE ABRIL DE 2020</a:t>
                      </a:r>
                      <a:endParaRPr lang="pt-BR" sz="1400" b="1" u="none" dirty="0" smtClean="0">
                        <a:solidFill>
                          <a:schemeClr val="tx1"/>
                        </a:solidFill>
                        <a:effectLst/>
                        <a:latin typeface="+mn-lt"/>
                        <a:ea typeface="Calibri"/>
                        <a:cs typeface="Times New Roman"/>
                      </a:endParaRPr>
                    </a:p>
                    <a:p>
                      <a:pPr algn="ctr">
                        <a:lnSpc>
                          <a:spcPct val="115000"/>
                        </a:lnSpc>
                        <a:spcAft>
                          <a:spcPts val="1000"/>
                        </a:spcAft>
                      </a:pPr>
                      <a:endParaRPr lang="pt-BR" sz="1400" b="1" u="none" dirty="0">
                        <a:solidFill>
                          <a:schemeClr val="tx1"/>
                        </a:solidFill>
                        <a:effectLst/>
                        <a:latin typeface="Calibri"/>
                        <a:ea typeface="Calibri"/>
                        <a:cs typeface="Times New Roman"/>
                      </a:endParaRPr>
                    </a:p>
                  </a:txBody>
                  <a:tcPr marL="15768" marR="15768" marT="15768" marB="15768"/>
                </a:tc>
                <a:tc>
                  <a:txBody>
                    <a:bodyPr/>
                    <a:lstStyle/>
                    <a:p>
                      <a:pPr algn="ctr">
                        <a:lnSpc>
                          <a:spcPct val="115000"/>
                        </a:lnSpc>
                        <a:spcAft>
                          <a:spcPts val="1000"/>
                        </a:spcAft>
                      </a:pPr>
                      <a:r>
                        <a:rPr lang="pt-BR" sz="1400" b="1" dirty="0">
                          <a:effectLst/>
                        </a:rPr>
                        <a:t>Torna pública a decisão de não incorporar a sibutramina para o tratamento dos pacientes com obesidade, no âmbito do Sistema Único de Saúde - </a:t>
                      </a:r>
                      <a:r>
                        <a:rPr lang="pt-BR" sz="1400" b="1" dirty="0" err="1" smtClean="0">
                          <a:effectLst/>
                        </a:rPr>
                        <a:t>SUS.</a:t>
                      </a:r>
                      <a:r>
                        <a:rPr lang="pt-BR" sz="1400" b="1" u="sng" dirty="0" err="1" smtClean="0">
                          <a:effectLst/>
                          <a:hlinkClick r:id="rId4"/>
                        </a:rPr>
                        <a:t>http</a:t>
                      </a:r>
                      <a:r>
                        <a:rPr lang="pt-BR" sz="1400" b="1" u="sng" dirty="0">
                          <a:effectLst/>
                          <a:hlinkClick r:id="rId4"/>
                        </a:rPr>
                        <a:t>://pesquisa.in.gov.br/imprensa/jsp/visualiza/index.jsp?data=24/04/2020&amp;jornal=515&amp;pagina=221&amp;totalArquivos=310</a:t>
                      </a:r>
                      <a:endParaRPr lang="pt-BR" sz="1400" b="1" dirty="0">
                        <a:effectLst/>
                        <a:latin typeface="Calibri"/>
                        <a:ea typeface="Calibri"/>
                        <a:cs typeface="Times New Roman"/>
                      </a:endParaRPr>
                    </a:p>
                  </a:txBody>
                  <a:tcPr marL="15768" marR="15768" marT="15768" marB="15768"/>
                </a:tc>
              </a:tr>
            </a:tbl>
          </a:graphicData>
        </a:graphic>
      </p:graphicFrame>
      <p:sp>
        <p:nvSpPr>
          <p:cNvPr id="7" name="Retângulo de cantos arredondados 6"/>
          <p:cNvSpPr/>
          <p:nvPr/>
        </p:nvSpPr>
        <p:spPr>
          <a:xfrm>
            <a:off x="507271" y="1210662"/>
            <a:ext cx="2636322" cy="486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cs typeface="Arial" panose="020B0604020202020204" pitchFamily="34" charset="0"/>
              </a:rPr>
              <a:t>Portarias</a:t>
            </a:r>
            <a:endParaRPr lang="pt-BR" sz="2400" dirty="0">
              <a:solidFill>
                <a:schemeClr val="tx1"/>
              </a:solidFill>
            </a:endParaRPr>
          </a:p>
        </p:txBody>
      </p:sp>
      <p:sp>
        <p:nvSpPr>
          <p:cNvPr id="9" name="Retângulo de cantos arredondados 8"/>
          <p:cNvSpPr/>
          <p:nvPr/>
        </p:nvSpPr>
        <p:spPr>
          <a:xfrm>
            <a:off x="245263" y="204716"/>
            <a:ext cx="5937173" cy="879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cs typeface="Arial" panose="020B0604020202020204" pitchFamily="34" charset="0"/>
              </a:rPr>
              <a:t>LEGISLAÇÕES DOS DIAS 20/04/2020 À 26/04/2020</a:t>
            </a:r>
            <a:endParaRPr lang="pt-BR" sz="2800" dirty="0">
              <a:solidFill>
                <a:schemeClr val="tx1"/>
              </a:solidFill>
            </a:endParaRPr>
          </a:p>
        </p:txBody>
      </p:sp>
    </p:spTree>
    <p:extLst>
      <p:ext uri="{BB962C8B-B14F-4D97-AF65-F5344CB8AC3E}">
        <p14:creationId xmlns:p14="http://schemas.microsoft.com/office/powerpoint/2010/main" xmlns="" val="3662782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7334"/>
            <a:ext cx="10515600" cy="1030144"/>
          </a:xfrm>
        </p:spPr>
        <p:txBody>
          <a:bodyPr>
            <a:normAutofit fontScale="90000"/>
          </a:bodyPr>
          <a:lstStyle/>
          <a:p>
            <a:pPr algn="ctr">
              <a:lnSpc>
                <a:spcPct val="150000"/>
              </a:lnSpc>
            </a:pPr>
            <a:r>
              <a:rPr lang="pt-BR" sz="3200" b="1" dirty="0" smtClean="0">
                <a:latin typeface="+mn-lt"/>
                <a:cs typeface="Arial" panose="020B0604020202020204" pitchFamily="34" charset="0"/>
              </a:rPr>
              <a:t/>
            </a:r>
            <a:br>
              <a:rPr lang="pt-BR" sz="3200" b="1" dirty="0" smtClean="0">
                <a:latin typeface="+mn-lt"/>
                <a:cs typeface="Arial" panose="020B0604020202020204" pitchFamily="34" charset="0"/>
              </a:rPr>
            </a:br>
            <a:endParaRPr lang="pt-BR" sz="3100" dirty="0">
              <a:latin typeface="+mn-lt"/>
              <a:cs typeface="Arial" panose="020B0604020202020204" pitchFamily="34" charset="0"/>
            </a:endParaRPr>
          </a:p>
        </p:txBody>
      </p:sp>
      <p:sp>
        <p:nvSpPr>
          <p:cNvPr id="12" name="Rectangle 1"/>
          <p:cNvSpPr>
            <a:spLocks noChangeArrowheads="1"/>
          </p:cNvSpPr>
          <p:nvPr/>
        </p:nvSpPr>
        <p:spPr bwMode="auto">
          <a:xfrm>
            <a:off x="266450" y="1686594"/>
            <a:ext cx="115966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xmlns="" val="2681249809"/>
              </p:ext>
            </p:extLst>
          </p:nvPr>
        </p:nvGraphicFramePr>
        <p:xfrm>
          <a:off x="747712" y="1686594"/>
          <a:ext cx="10391342" cy="1104405"/>
        </p:xfrm>
        <a:graphic>
          <a:graphicData uri="http://schemas.openxmlformats.org/drawingml/2006/table">
            <a:tbl>
              <a:tblPr bandRow="1">
                <a:tableStyleId>{5C22544A-7EE6-4342-B048-85BDC9FD1C3A}</a:tableStyleId>
              </a:tblPr>
              <a:tblGrid>
                <a:gridCol w="2250478"/>
                <a:gridCol w="8140864"/>
              </a:tblGrid>
              <a:tr h="1104405">
                <a:tc>
                  <a:txBody>
                    <a:bodyPr/>
                    <a:lstStyle/>
                    <a:p>
                      <a:pPr algn="ctr">
                        <a:lnSpc>
                          <a:spcPct val="115000"/>
                        </a:lnSpc>
                        <a:spcAft>
                          <a:spcPts val="0"/>
                        </a:spcAft>
                      </a:pPr>
                      <a:r>
                        <a:rPr lang="pt-BR" sz="1600" b="1" dirty="0">
                          <a:effectLst/>
                          <a:latin typeface="+mn-lt"/>
                        </a:rPr>
                        <a:t>EDITAL PROGRAMA MAIS MÉDICOS, 22 DE ABRIL DE 2020</a:t>
                      </a:r>
                      <a:endParaRPr lang="pt-BR" sz="1400" b="1" dirty="0">
                        <a:effectLst/>
                        <a:latin typeface="+mn-lt"/>
                        <a:ea typeface="Calibri"/>
                        <a:cs typeface="Times New Roman"/>
                      </a:endParaRPr>
                    </a:p>
                  </a:txBody>
                  <a:tcPr marL="63500" marR="63500" marT="63500" marB="63500"/>
                </a:tc>
                <a:tc>
                  <a:txBody>
                    <a:bodyPr/>
                    <a:lstStyle/>
                    <a:p>
                      <a:pPr algn="ctr">
                        <a:lnSpc>
                          <a:spcPct val="115000"/>
                        </a:lnSpc>
                        <a:spcAft>
                          <a:spcPts val="0"/>
                        </a:spcAft>
                      </a:pPr>
                      <a:r>
                        <a:rPr lang="pt-BR" sz="1600" b="1" dirty="0" smtClean="0">
                          <a:effectLst/>
                          <a:latin typeface="+mn-lt"/>
                        </a:rPr>
                        <a:t>O Programa Mais Médicos divulga resultado do</a:t>
                      </a:r>
                      <a:r>
                        <a:rPr lang="pt-BR" sz="1600" b="1" baseline="0" dirty="0" smtClean="0">
                          <a:effectLst/>
                          <a:latin typeface="+mn-lt"/>
                        </a:rPr>
                        <a:t> </a:t>
                      </a:r>
                      <a:r>
                        <a:rPr lang="pt-BR" sz="1600" b="1" dirty="0" smtClean="0">
                          <a:effectLst/>
                          <a:latin typeface="+mn-lt"/>
                        </a:rPr>
                        <a:t>Edital </a:t>
                      </a:r>
                      <a:r>
                        <a:rPr lang="pt-BR" sz="1600" b="1" dirty="0">
                          <a:effectLst/>
                          <a:latin typeface="+mn-lt"/>
                        </a:rPr>
                        <a:t>SAPS/MS nº 5</a:t>
                      </a:r>
                      <a:r>
                        <a:rPr lang="pt-BR" sz="1600" b="1" dirty="0">
                          <a:effectLst/>
                          <a:highlight>
                            <a:srgbClr val="FFFFFF"/>
                          </a:highlight>
                          <a:latin typeface="+mn-lt"/>
                        </a:rPr>
                        <a:t> </a:t>
                      </a:r>
                      <a:r>
                        <a:rPr lang="pt-BR" sz="1600" b="1" dirty="0">
                          <a:effectLst/>
                          <a:latin typeface="+mn-lt"/>
                        </a:rPr>
                        <a:t>de 11 de março de 2020</a:t>
                      </a:r>
                      <a:r>
                        <a:rPr lang="pt-BR" sz="1400" b="1" dirty="0">
                          <a:effectLst/>
                          <a:latin typeface="+mn-lt"/>
                        </a:rPr>
                        <a:t>, e Edital SAPS/MS nº 9 de 26 de março de 2020.</a:t>
                      </a:r>
                    </a:p>
                    <a:p>
                      <a:pPr algn="ctr">
                        <a:lnSpc>
                          <a:spcPct val="115000"/>
                        </a:lnSpc>
                        <a:spcAft>
                          <a:spcPts val="0"/>
                        </a:spcAft>
                      </a:pPr>
                      <a:r>
                        <a:rPr lang="pt-BR" sz="1600" b="1" u="sng" dirty="0">
                          <a:effectLst/>
                          <a:latin typeface="+mn-lt"/>
                          <a:hlinkClick r:id="rId2"/>
                        </a:rPr>
                        <a:t>http://maismedicos.gov.br/resultados</a:t>
                      </a:r>
                      <a:endParaRPr lang="pt-BR" sz="1400" b="1" dirty="0">
                        <a:effectLst/>
                        <a:latin typeface="+mn-lt"/>
                        <a:ea typeface="Calibri"/>
                        <a:cs typeface="Times New Roman"/>
                      </a:endParaRPr>
                    </a:p>
                  </a:txBody>
                  <a:tcPr marL="63500" marR="63500" marT="63500" marB="63500"/>
                </a:tc>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xmlns="" val="4142039813"/>
              </p:ext>
            </p:extLst>
          </p:nvPr>
        </p:nvGraphicFramePr>
        <p:xfrm>
          <a:off x="851308" y="3658798"/>
          <a:ext cx="10426968" cy="990092"/>
        </p:xfrm>
        <a:graphic>
          <a:graphicData uri="http://schemas.openxmlformats.org/drawingml/2006/table">
            <a:tbl>
              <a:tblPr bandRow="1">
                <a:tableStyleId>{5C22544A-7EE6-4342-B048-85BDC9FD1C3A}</a:tableStyleId>
              </a:tblPr>
              <a:tblGrid>
                <a:gridCol w="2258193"/>
                <a:gridCol w="8168775"/>
              </a:tblGrid>
              <a:tr h="865702">
                <a:tc>
                  <a:txBody>
                    <a:bodyPr/>
                    <a:lstStyle/>
                    <a:p>
                      <a:pPr algn="ctr">
                        <a:lnSpc>
                          <a:spcPct val="115000"/>
                        </a:lnSpc>
                        <a:spcAft>
                          <a:spcPts val="1000"/>
                        </a:spcAft>
                      </a:pPr>
                      <a:r>
                        <a:rPr lang="pt-BR" sz="1400" b="1" dirty="0">
                          <a:effectLst/>
                        </a:rPr>
                        <a:t>NOTA INFORMATIVA COE-RS/SES-RS, 22 DE ABRIL DE 2020.</a:t>
                      </a:r>
                      <a:endParaRPr lang="pt-BR" sz="1200" b="1" dirty="0">
                        <a:effectLst/>
                        <a:latin typeface="Calibri"/>
                        <a:ea typeface="Calibri"/>
                        <a:cs typeface="Times New Roman"/>
                      </a:endParaRPr>
                    </a:p>
                  </a:txBody>
                  <a:tcPr marL="63500" marR="63500" marT="63500" marB="63500"/>
                </a:tc>
                <a:tc>
                  <a:txBody>
                    <a:bodyPr/>
                    <a:lstStyle/>
                    <a:p>
                      <a:pPr algn="ctr">
                        <a:lnSpc>
                          <a:spcPct val="115000"/>
                        </a:lnSpc>
                        <a:spcAft>
                          <a:spcPts val="1000"/>
                        </a:spcAft>
                      </a:pPr>
                      <a:r>
                        <a:rPr lang="pt-BR" sz="1400" b="1" dirty="0">
                          <a:effectLst/>
                        </a:rPr>
                        <a:t>Vigilância de Síndrome Gripal (SG) e Síndrome Respiratória Aguda Grave (SRAG) relacionada à infecção humana pelo COVID-19, sistemas de notificação, rede laboratorial e estratégias de testagem.</a:t>
                      </a:r>
                      <a:endParaRPr lang="pt-BR" sz="1200" b="1" dirty="0">
                        <a:effectLst/>
                      </a:endParaRPr>
                    </a:p>
                    <a:p>
                      <a:pPr algn="ctr">
                        <a:lnSpc>
                          <a:spcPct val="115000"/>
                        </a:lnSpc>
                        <a:spcAft>
                          <a:spcPts val="1000"/>
                        </a:spcAft>
                      </a:pPr>
                      <a:r>
                        <a:rPr lang="pt-BR" sz="1400" b="1" u="sng" dirty="0">
                          <a:effectLst/>
                          <a:hlinkClick r:id="rId3"/>
                        </a:rPr>
                        <a:t>https://saude.rs.gov.br/upload/arquivos/202004/22204509-nota-informativa-22-de-abril.pdf</a:t>
                      </a:r>
                      <a:endParaRPr lang="pt-BR" sz="1200" b="1" dirty="0">
                        <a:effectLst/>
                        <a:latin typeface="Calibri"/>
                        <a:ea typeface="Calibri"/>
                        <a:cs typeface="Times New Roman"/>
                      </a:endParaRPr>
                    </a:p>
                  </a:txBody>
                  <a:tcPr marL="63500" marR="63500" marT="63500" marB="63500"/>
                </a:tc>
              </a:tr>
            </a:tbl>
          </a:graphicData>
        </a:graphic>
      </p:graphicFrame>
      <p:sp>
        <p:nvSpPr>
          <p:cNvPr id="7" name="Retângulo de cantos arredondados 6"/>
          <p:cNvSpPr/>
          <p:nvPr/>
        </p:nvSpPr>
        <p:spPr>
          <a:xfrm>
            <a:off x="766578" y="1068158"/>
            <a:ext cx="2636322" cy="486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cs typeface="Arial" panose="020B0604020202020204" pitchFamily="34" charset="0"/>
              </a:rPr>
              <a:t>Editais</a:t>
            </a:r>
            <a:endParaRPr lang="pt-BR" sz="2400" dirty="0">
              <a:solidFill>
                <a:schemeClr val="tx1"/>
              </a:solidFill>
            </a:endParaRPr>
          </a:p>
        </p:txBody>
      </p:sp>
      <p:sp>
        <p:nvSpPr>
          <p:cNvPr id="9" name="Retângulo de cantos arredondados 8"/>
          <p:cNvSpPr/>
          <p:nvPr/>
        </p:nvSpPr>
        <p:spPr>
          <a:xfrm>
            <a:off x="807522" y="2981118"/>
            <a:ext cx="2636322" cy="486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cs typeface="Arial" panose="020B0604020202020204" pitchFamily="34" charset="0"/>
              </a:rPr>
              <a:t>Nota Informativa</a:t>
            </a:r>
            <a:endParaRPr lang="pt-BR" sz="2400" dirty="0">
              <a:solidFill>
                <a:schemeClr val="tx1"/>
              </a:solidFill>
            </a:endParaRPr>
          </a:p>
        </p:txBody>
      </p:sp>
      <p:sp>
        <p:nvSpPr>
          <p:cNvPr id="11" name="Retângulo de cantos arredondados 10"/>
          <p:cNvSpPr/>
          <p:nvPr/>
        </p:nvSpPr>
        <p:spPr>
          <a:xfrm>
            <a:off x="834818" y="4896916"/>
            <a:ext cx="2636322" cy="486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cs typeface="Arial" panose="020B0604020202020204" pitchFamily="34" charset="0"/>
              </a:rPr>
              <a:t>Resolução</a:t>
            </a:r>
            <a:endParaRPr lang="pt-BR" sz="2400" dirty="0">
              <a:solidFill>
                <a:schemeClr val="tx1"/>
              </a:solidFill>
            </a:endParaRPr>
          </a:p>
        </p:txBody>
      </p:sp>
      <p:graphicFrame>
        <p:nvGraphicFramePr>
          <p:cNvPr id="13" name="Tabela 12"/>
          <p:cNvGraphicFramePr>
            <a:graphicFrameLocks noGrp="1"/>
          </p:cNvGraphicFramePr>
          <p:nvPr>
            <p:extLst>
              <p:ext uri="{D42A27DB-BD31-4B8C-83A1-F6EECF244321}">
                <p14:modId xmlns:p14="http://schemas.microsoft.com/office/powerpoint/2010/main" xmlns="" val="420772565"/>
              </p:ext>
            </p:extLst>
          </p:nvPr>
        </p:nvGraphicFramePr>
        <p:xfrm>
          <a:off x="869338" y="5498846"/>
          <a:ext cx="10390908" cy="1235456"/>
        </p:xfrm>
        <a:graphic>
          <a:graphicData uri="http://schemas.openxmlformats.org/drawingml/2006/table">
            <a:tbl>
              <a:tblPr bandRow="1">
                <a:tableStyleId>{5C22544A-7EE6-4342-B048-85BDC9FD1C3A}</a:tableStyleId>
              </a:tblPr>
              <a:tblGrid>
                <a:gridCol w="2250383"/>
                <a:gridCol w="8140525"/>
              </a:tblGrid>
              <a:tr h="241300">
                <a:tc>
                  <a:txBody>
                    <a:bodyPr/>
                    <a:lstStyle/>
                    <a:p>
                      <a:pPr algn="ctr">
                        <a:lnSpc>
                          <a:spcPct val="115000"/>
                        </a:lnSpc>
                        <a:spcAft>
                          <a:spcPts val="1000"/>
                        </a:spcAft>
                      </a:pPr>
                      <a:r>
                        <a:rPr lang="pt-BR" sz="1400" b="1" dirty="0">
                          <a:effectLst/>
                        </a:rPr>
                        <a:t>RESOLUÇÃO - RDC Nº 301, DE 21 DE AGOSTO DE 2019.</a:t>
                      </a:r>
                      <a:endParaRPr lang="pt-BR" sz="1400" b="1" dirty="0">
                        <a:effectLst/>
                        <a:latin typeface="Calibri"/>
                        <a:ea typeface="Calibri"/>
                        <a:cs typeface="Times New Roman"/>
                      </a:endParaRPr>
                    </a:p>
                  </a:txBody>
                  <a:tcPr marL="63500" marR="63500" marT="63500" marB="63500"/>
                </a:tc>
                <a:tc>
                  <a:txBody>
                    <a:bodyPr/>
                    <a:lstStyle/>
                    <a:p>
                      <a:pPr algn="ctr">
                        <a:lnSpc>
                          <a:spcPct val="115000"/>
                        </a:lnSpc>
                        <a:spcAft>
                          <a:spcPts val="1000"/>
                        </a:spcAft>
                      </a:pPr>
                      <a:r>
                        <a:rPr lang="pt-BR" sz="1400" b="1" dirty="0">
                          <a:effectLst/>
                        </a:rPr>
                        <a:t>Dispõe sobre as Diretrizes Gerais de Boas Práticas de Fabricação de Medicamentos.</a:t>
                      </a:r>
                    </a:p>
                    <a:p>
                      <a:pPr algn="ctr">
                        <a:lnSpc>
                          <a:spcPct val="115000"/>
                        </a:lnSpc>
                        <a:spcAft>
                          <a:spcPts val="1000"/>
                        </a:spcAft>
                      </a:pPr>
                      <a:r>
                        <a:rPr lang="pt-BR" sz="1400" b="1" dirty="0">
                          <a:effectLst/>
                        </a:rPr>
                        <a:t>Republicada por ter saído, no DOU nº 49, de 12-3-2020, Seção 1, págs. 198 a 208, com erro de </a:t>
                      </a:r>
                      <a:r>
                        <a:rPr lang="pt-BR" sz="1400" b="1" dirty="0" err="1" smtClean="0">
                          <a:effectLst/>
                        </a:rPr>
                        <a:t>montagem.</a:t>
                      </a:r>
                      <a:r>
                        <a:rPr lang="pt-BR" sz="1400" b="1" u="sng" dirty="0" err="1" smtClean="0">
                          <a:effectLst/>
                          <a:hlinkClick r:id="rId4"/>
                        </a:rPr>
                        <a:t>http</a:t>
                      </a:r>
                      <a:r>
                        <a:rPr lang="pt-BR" sz="1400" b="1" u="sng" dirty="0">
                          <a:effectLst/>
                          <a:hlinkClick r:id="rId4"/>
                        </a:rPr>
                        <a:t>://pesquisa.in.gov.br/imprensa/jsp/visualiza/index.jsp?data=24/04/2020&amp;jornal=515&amp;pagina=221&amp;totalArquivos=310</a:t>
                      </a:r>
                      <a:endParaRPr lang="pt-BR" sz="1400" b="1" dirty="0">
                        <a:effectLst/>
                        <a:latin typeface="Calibri"/>
                        <a:ea typeface="Calibri"/>
                        <a:cs typeface="Times New Roman"/>
                      </a:endParaRPr>
                    </a:p>
                  </a:txBody>
                  <a:tcPr marL="63500" marR="63500" marT="63500" marB="63500"/>
                </a:tc>
              </a:tr>
            </a:tbl>
          </a:graphicData>
        </a:graphic>
      </p:graphicFrame>
      <p:sp>
        <p:nvSpPr>
          <p:cNvPr id="14" name="Retângulo de cantos arredondados 13"/>
          <p:cNvSpPr/>
          <p:nvPr/>
        </p:nvSpPr>
        <p:spPr>
          <a:xfrm>
            <a:off x="654695" y="0"/>
            <a:ext cx="5937173" cy="879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cs typeface="Arial" panose="020B0604020202020204" pitchFamily="34" charset="0"/>
              </a:rPr>
              <a:t>LEGISLAÇÕES DOS DIAS 20/04/2020 À 26/04/2020</a:t>
            </a:r>
            <a:endParaRPr lang="pt-BR" sz="2800" dirty="0">
              <a:solidFill>
                <a:schemeClr val="tx1"/>
              </a:solidFill>
            </a:endParaRPr>
          </a:p>
        </p:txBody>
      </p:sp>
    </p:spTree>
    <p:extLst>
      <p:ext uri="{BB962C8B-B14F-4D97-AF65-F5344CB8AC3E}">
        <p14:creationId xmlns:p14="http://schemas.microsoft.com/office/powerpoint/2010/main" xmlns="" val="3583294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7334"/>
            <a:ext cx="10515600" cy="1030144"/>
          </a:xfrm>
        </p:spPr>
        <p:txBody>
          <a:bodyPr>
            <a:normAutofit fontScale="90000"/>
          </a:bodyPr>
          <a:lstStyle/>
          <a:p>
            <a:pPr algn="ctr">
              <a:lnSpc>
                <a:spcPct val="150000"/>
              </a:lnSpc>
            </a:pPr>
            <a:r>
              <a:rPr lang="pt-BR" sz="3200" b="1" dirty="0" smtClean="0">
                <a:latin typeface="+mn-lt"/>
                <a:cs typeface="Arial" panose="020B0604020202020204" pitchFamily="34" charset="0"/>
              </a:rPr>
              <a:t/>
            </a:r>
            <a:br>
              <a:rPr lang="pt-BR" sz="3200" b="1" dirty="0" smtClean="0">
                <a:latin typeface="+mn-lt"/>
                <a:cs typeface="Arial" panose="020B0604020202020204" pitchFamily="34" charset="0"/>
              </a:rPr>
            </a:br>
            <a:endParaRPr lang="pt-BR" sz="3100" dirty="0">
              <a:latin typeface="+mn-lt"/>
              <a:cs typeface="Arial" panose="020B0604020202020204" pitchFamily="34" charset="0"/>
            </a:endParaRPr>
          </a:p>
        </p:txBody>
      </p:sp>
      <p:sp>
        <p:nvSpPr>
          <p:cNvPr id="12" name="Rectangle 1"/>
          <p:cNvSpPr>
            <a:spLocks noChangeArrowheads="1"/>
          </p:cNvSpPr>
          <p:nvPr/>
        </p:nvSpPr>
        <p:spPr bwMode="auto">
          <a:xfrm>
            <a:off x="266450" y="1686594"/>
            <a:ext cx="115966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tângulo de cantos arredondados 10"/>
          <p:cNvSpPr/>
          <p:nvPr/>
        </p:nvSpPr>
        <p:spPr>
          <a:xfrm>
            <a:off x="734189" y="1317748"/>
            <a:ext cx="2636322" cy="486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cs typeface="Arial" panose="020B0604020202020204" pitchFamily="34" charset="0"/>
              </a:rPr>
              <a:t>Lei</a:t>
            </a:r>
            <a:endParaRPr lang="pt-BR" sz="2400" dirty="0">
              <a:solidFill>
                <a:schemeClr val="tx1"/>
              </a:solidFill>
            </a:endParaRPr>
          </a:p>
        </p:txBody>
      </p:sp>
      <p:graphicFrame>
        <p:nvGraphicFramePr>
          <p:cNvPr id="10" name="Tabela 9"/>
          <p:cNvGraphicFramePr>
            <a:graphicFrameLocks noGrp="1"/>
          </p:cNvGraphicFramePr>
          <p:nvPr>
            <p:extLst>
              <p:ext uri="{D42A27DB-BD31-4B8C-83A1-F6EECF244321}">
                <p14:modId xmlns:p14="http://schemas.microsoft.com/office/powerpoint/2010/main" xmlns="" val="1783006513"/>
              </p:ext>
            </p:extLst>
          </p:nvPr>
        </p:nvGraphicFramePr>
        <p:xfrm>
          <a:off x="726834" y="2143794"/>
          <a:ext cx="10675917" cy="1375664"/>
        </p:xfrm>
        <a:graphic>
          <a:graphicData uri="http://schemas.openxmlformats.org/drawingml/2006/table">
            <a:tbl>
              <a:tblPr bandRow="1">
                <a:tableStyleId>{5C22544A-7EE6-4342-B048-85BDC9FD1C3A}</a:tableStyleId>
              </a:tblPr>
              <a:tblGrid>
                <a:gridCol w="2312108"/>
                <a:gridCol w="8363809"/>
              </a:tblGrid>
              <a:tr h="241300">
                <a:tc>
                  <a:txBody>
                    <a:bodyPr/>
                    <a:lstStyle/>
                    <a:p>
                      <a:pPr algn="ctr">
                        <a:lnSpc>
                          <a:spcPct val="115000"/>
                        </a:lnSpc>
                        <a:spcAft>
                          <a:spcPts val="1000"/>
                        </a:spcAft>
                      </a:pPr>
                      <a:r>
                        <a:rPr lang="pt-BR" sz="1600" b="1" dirty="0">
                          <a:effectLst/>
                        </a:rPr>
                        <a:t>LEI Nº 13.992, DE 22 DE ABRIL DE 2020</a:t>
                      </a:r>
                      <a:endParaRPr lang="pt-BR" sz="1400" b="1" dirty="0">
                        <a:effectLst/>
                        <a:latin typeface="Calibri"/>
                        <a:ea typeface="Calibri"/>
                        <a:cs typeface="Times New Roman"/>
                      </a:endParaRPr>
                    </a:p>
                  </a:txBody>
                  <a:tcPr marL="63500" marR="63500" marT="63500" marB="63500"/>
                </a:tc>
                <a:tc>
                  <a:txBody>
                    <a:bodyPr/>
                    <a:lstStyle/>
                    <a:p>
                      <a:pPr algn="ctr">
                        <a:lnSpc>
                          <a:spcPct val="115000"/>
                        </a:lnSpc>
                        <a:spcAft>
                          <a:spcPts val="1000"/>
                        </a:spcAft>
                      </a:pPr>
                      <a:r>
                        <a:rPr lang="pt-BR" sz="1600" b="1" dirty="0">
                          <a:effectLst/>
                        </a:rPr>
                        <a:t>Suspende por 120 dias, a contar de 1º de março do corrente ano, a obrigatoriedade da manutenção das metas quantitativas e qualitativas </a:t>
                      </a:r>
                      <a:r>
                        <a:rPr lang="pt-BR" sz="1600" b="1" dirty="0" err="1">
                          <a:effectLst/>
                        </a:rPr>
                        <a:t>contratualizadas</a:t>
                      </a:r>
                      <a:r>
                        <a:rPr lang="pt-BR" sz="1600" b="1" dirty="0">
                          <a:effectLst/>
                        </a:rPr>
                        <a:t> pelos prestadores de serviço de saúde no âmbito do Sistema Único de Saúde (SUS</a:t>
                      </a:r>
                      <a:r>
                        <a:rPr lang="pt-BR" sz="1600" b="1" dirty="0" smtClean="0">
                          <a:effectLst/>
                        </a:rPr>
                        <a:t>).</a:t>
                      </a:r>
                    </a:p>
                    <a:p>
                      <a:pPr algn="ctr">
                        <a:lnSpc>
                          <a:spcPct val="115000"/>
                        </a:lnSpc>
                        <a:spcAft>
                          <a:spcPts val="1000"/>
                        </a:spcAft>
                      </a:pPr>
                      <a:r>
                        <a:rPr lang="pt-BR" sz="1600" b="1" u="sng" dirty="0" smtClean="0">
                          <a:effectLst/>
                          <a:hlinkClick r:id="rId2"/>
                        </a:rPr>
                        <a:t>http</a:t>
                      </a:r>
                      <a:r>
                        <a:rPr lang="pt-BR" sz="1600" b="1" u="sng" dirty="0">
                          <a:effectLst/>
                          <a:hlinkClick r:id="rId2"/>
                        </a:rPr>
                        <a:t>://www.in.gov.br/web/dou/-/lei-n-13.992-de-22-de-abril-de-2020-253544134</a:t>
                      </a:r>
                      <a:endParaRPr lang="pt-BR" sz="1400" b="1" dirty="0">
                        <a:effectLst/>
                        <a:latin typeface="Calibri"/>
                        <a:ea typeface="Calibri"/>
                        <a:cs typeface="Times New Roman"/>
                      </a:endParaRPr>
                    </a:p>
                  </a:txBody>
                  <a:tcPr marL="63500" marR="63500" marT="63500" marB="63500"/>
                </a:tc>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xmlns="" val="3142424067"/>
              </p:ext>
            </p:extLst>
          </p:nvPr>
        </p:nvGraphicFramePr>
        <p:xfrm>
          <a:off x="641268" y="4295096"/>
          <a:ext cx="10806545" cy="1831340"/>
        </p:xfrm>
        <a:graphic>
          <a:graphicData uri="http://schemas.openxmlformats.org/drawingml/2006/table">
            <a:tbl>
              <a:tblPr bandRow="1">
                <a:tableStyleId>{5C22544A-7EE6-4342-B048-85BDC9FD1C3A}</a:tableStyleId>
              </a:tblPr>
              <a:tblGrid>
                <a:gridCol w="2340399"/>
                <a:gridCol w="8466146"/>
              </a:tblGrid>
              <a:tr h="241300">
                <a:tc>
                  <a:txBody>
                    <a:bodyPr/>
                    <a:lstStyle/>
                    <a:p>
                      <a:pPr algn="ctr">
                        <a:lnSpc>
                          <a:spcPct val="115000"/>
                        </a:lnSpc>
                        <a:spcAft>
                          <a:spcPts val="1000"/>
                        </a:spcAft>
                      </a:pPr>
                      <a:r>
                        <a:rPr lang="pt-BR" sz="1800" b="1" dirty="0">
                          <a:effectLst/>
                        </a:rPr>
                        <a:t>NOTA INFORMATIVA COE-RS/SES-RS, 22 DE ABRIL DE 2020.</a:t>
                      </a:r>
                      <a:endParaRPr lang="pt-BR" sz="1600" b="1" dirty="0">
                        <a:effectLst/>
                        <a:latin typeface="Calibri"/>
                        <a:ea typeface="Calibri"/>
                        <a:cs typeface="Times New Roman"/>
                      </a:endParaRPr>
                    </a:p>
                  </a:txBody>
                  <a:tcPr marL="63500" marR="63500" marT="63500" marB="63500"/>
                </a:tc>
                <a:tc>
                  <a:txBody>
                    <a:bodyPr/>
                    <a:lstStyle/>
                    <a:p>
                      <a:pPr algn="ctr">
                        <a:lnSpc>
                          <a:spcPct val="115000"/>
                        </a:lnSpc>
                        <a:spcAft>
                          <a:spcPts val="1000"/>
                        </a:spcAft>
                      </a:pPr>
                      <a:r>
                        <a:rPr lang="pt-BR" sz="1800" b="1" dirty="0">
                          <a:effectLst/>
                        </a:rPr>
                        <a:t>Vigilância de Síndrome Gripal (SG) e Síndrome Respiratória Aguda Grave (SRAG) relacionada à infecção humana pelo COVID-19, sistemas de notificação, rede laboratorial e estratégias de testagem.</a:t>
                      </a:r>
                      <a:endParaRPr lang="pt-BR" sz="1600" b="1" dirty="0">
                        <a:effectLst/>
                      </a:endParaRPr>
                    </a:p>
                    <a:p>
                      <a:pPr algn="ctr">
                        <a:lnSpc>
                          <a:spcPct val="115000"/>
                        </a:lnSpc>
                        <a:spcAft>
                          <a:spcPts val="1000"/>
                        </a:spcAft>
                      </a:pPr>
                      <a:r>
                        <a:rPr lang="pt-BR" sz="1800" b="1" u="sng" dirty="0">
                          <a:effectLst/>
                          <a:hlinkClick r:id="rId3"/>
                        </a:rPr>
                        <a:t>https://saude.rs.gov.br/upload/arquivos/202004/22204509-nota-informativa-22-de-abril.pdf</a:t>
                      </a:r>
                      <a:endParaRPr lang="pt-BR" sz="1600" b="1" dirty="0">
                        <a:effectLst/>
                        <a:latin typeface="Calibri"/>
                        <a:ea typeface="Calibri"/>
                        <a:cs typeface="Times New Roman"/>
                      </a:endParaRPr>
                    </a:p>
                  </a:txBody>
                  <a:tcPr marL="63500" marR="63500" marT="63500" marB="63500"/>
                </a:tc>
              </a:tr>
            </a:tbl>
          </a:graphicData>
        </a:graphic>
      </p:graphicFrame>
      <p:sp>
        <p:nvSpPr>
          <p:cNvPr id="13" name="Retângulo de cantos arredondados 12"/>
          <p:cNvSpPr/>
          <p:nvPr/>
        </p:nvSpPr>
        <p:spPr>
          <a:xfrm>
            <a:off x="761485" y="3699695"/>
            <a:ext cx="2636322" cy="486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cs typeface="Arial" panose="020B0604020202020204" pitchFamily="34" charset="0"/>
              </a:rPr>
              <a:t>Nota Informativa</a:t>
            </a:r>
            <a:endParaRPr lang="pt-BR" sz="2400" dirty="0">
              <a:solidFill>
                <a:schemeClr val="tx1"/>
              </a:solidFill>
            </a:endParaRPr>
          </a:p>
        </p:txBody>
      </p:sp>
      <p:sp>
        <p:nvSpPr>
          <p:cNvPr id="9" name="Retângulo de cantos arredondados 8"/>
          <p:cNvSpPr/>
          <p:nvPr/>
        </p:nvSpPr>
        <p:spPr>
          <a:xfrm>
            <a:off x="559162" y="163774"/>
            <a:ext cx="5937173" cy="879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cs typeface="Arial" panose="020B0604020202020204" pitchFamily="34" charset="0"/>
              </a:rPr>
              <a:t>LEGISLAÇÕES DOS DIAS 20/04/2020 À 26/04/2020</a:t>
            </a:r>
            <a:endParaRPr lang="pt-BR" sz="2800" dirty="0">
              <a:solidFill>
                <a:schemeClr val="tx1"/>
              </a:solidFill>
            </a:endParaRPr>
          </a:p>
        </p:txBody>
      </p:sp>
    </p:spTree>
    <p:extLst>
      <p:ext uri="{BB962C8B-B14F-4D97-AF65-F5344CB8AC3E}">
        <p14:creationId xmlns:p14="http://schemas.microsoft.com/office/powerpoint/2010/main" xmlns="" val="1905993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7334"/>
            <a:ext cx="10515600" cy="1030144"/>
          </a:xfrm>
        </p:spPr>
        <p:txBody>
          <a:bodyPr>
            <a:normAutofit fontScale="90000"/>
          </a:bodyPr>
          <a:lstStyle/>
          <a:p>
            <a:pPr algn="ctr">
              <a:lnSpc>
                <a:spcPct val="150000"/>
              </a:lnSpc>
            </a:pPr>
            <a:r>
              <a:rPr lang="pt-BR" sz="3200" b="1" dirty="0" smtClean="0">
                <a:latin typeface="+mn-lt"/>
                <a:cs typeface="Arial" panose="020B0604020202020204" pitchFamily="34" charset="0"/>
              </a:rPr>
              <a:t/>
            </a:r>
            <a:br>
              <a:rPr lang="pt-BR" sz="3200" b="1" dirty="0" smtClean="0">
                <a:latin typeface="+mn-lt"/>
                <a:cs typeface="Arial" panose="020B0604020202020204" pitchFamily="34" charset="0"/>
              </a:rPr>
            </a:br>
            <a:endParaRPr lang="pt-BR" sz="3100" dirty="0">
              <a:latin typeface="+mn-lt"/>
              <a:cs typeface="Arial" panose="020B0604020202020204" pitchFamily="34" charset="0"/>
            </a:endParaRPr>
          </a:p>
        </p:txBody>
      </p:sp>
      <p:sp>
        <p:nvSpPr>
          <p:cNvPr id="12" name="Rectangle 1"/>
          <p:cNvSpPr>
            <a:spLocks noChangeArrowheads="1"/>
          </p:cNvSpPr>
          <p:nvPr/>
        </p:nvSpPr>
        <p:spPr bwMode="auto">
          <a:xfrm>
            <a:off x="266450" y="1686594"/>
            <a:ext cx="115966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tângulo de cantos arredondados 10"/>
          <p:cNvSpPr/>
          <p:nvPr/>
        </p:nvSpPr>
        <p:spPr>
          <a:xfrm>
            <a:off x="940100" y="1735454"/>
            <a:ext cx="4572000" cy="486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rPr>
              <a:t>BOLETIM EPIDEMIOLOGICO</a:t>
            </a:r>
            <a:endParaRPr lang="pt-BR" sz="2400" b="1" dirty="0">
              <a:solidFill>
                <a:schemeClr val="tx1"/>
              </a:solidFill>
            </a:endParaRPr>
          </a:p>
        </p:txBody>
      </p:sp>
      <p:graphicFrame>
        <p:nvGraphicFramePr>
          <p:cNvPr id="4" name="Tabela 3"/>
          <p:cNvGraphicFramePr>
            <a:graphicFrameLocks noGrp="1"/>
          </p:cNvGraphicFramePr>
          <p:nvPr>
            <p:extLst>
              <p:ext uri="{D42A27DB-BD31-4B8C-83A1-F6EECF244321}">
                <p14:modId xmlns:p14="http://schemas.microsoft.com/office/powerpoint/2010/main" xmlns="" val="2063493896"/>
              </p:ext>
            </p:extLst>
          </p:nvPr>
        </p:nvGraphicFramePr>
        <p:xfrm>
          <a:off x="985652" y="2771973"/>
          <a:ext cx="10485911" cy="2751328"/>
        </p:xfrm>
        <a:graphic>
          <a:graphicData uri="http://schemas.openxmlformats.org/drawingml/2006/table">
            <a:tbl>
              <a:tblPr bandRow="1">
                <a:tableStyleId>{5C22544A-7EE6-4342-B048-85BDC9FD1C3A}</a:tableStyleId>
              </a:tblPr>
              <a:tblGrid>
                <a:gridCol w="2270959"/>
                <a:gridCol w="8214952"/>
              </a:tblGrid>
              <a:tr h="241300">
                <a:tc>
                  <a:txBody>
                    <a:bodyPr/>
                    <a:lstStyle/>
                    <a:p>
                      <a:pPr algn="ctr">
                        <a:lnSpc>
                          <a:spcPct val="115000"/>
                        </a:lnSpc>
                        <a:spcAft>
                          <a:spcPts val="1000"/>
                        </a:spcAft>
                      </a:pPr>
                      <a:r>
                        <a:rPr lang="pt-BR" sz="1600" b="1" dirty="0">
                          <a:effectLst/>
                        </a:rPr>
                        <a:t>CORONAVIRUS- BOLETIM EPIDEMIOLÓGICO RS, 21 DE ABRIL 2020</a:t>
                      </a:r>
                      <a:endParaRPr lang="pt-BR" sz="1400" b="1" dirty="0">
                        <a:effectLst/>
                        <a:latin typeface="Calibri"/>
                        <a:ea typeface="Calibri"/>
                        <a:cs typeface="Times New Roman"/>
                      </a:endParaRPr>
                    </a:p>
                  </a:txBody>
                  <a:tcPr marL="63500" marR="63500" marT="63500" marB="63500"/>
                </a:tc>
                <a:tc>
                  <a:txBody>
                    <a:bodyPr/>
                    <a:lstStyle/>
                    <a:p>
                      <a:pPr algn="ctr">
                        <a:lnSpc>
                          <a:spcPct val="115000"/>
                        </a:lnSpc>
                        <a:spcAft>
                          <a:spcPts val="1000"/>
                        </a:spcAft>
                      </a:pPr>
                      <a:r>
                        <a:rPr lang="pt-BR" sz="1600" b="1" dirty="0">
                          <a:effectLst/>
                        </a:rPr>
                        <a:t>Boletim Epidemiológico RS – COVID-2019 </a:t>
                      </a:r>
                      <a:endParaRPr lang="pt-BR" sz="1400" b="1" dirty="0">
                        <a:effectLst/>
                      </a:endParaRPr>
                    </a:p>
                    <a:p>
                      <a:pPr algn="ctr">
                        <a:lnSpc>
                          <a:spcPct val="115000"/>
                        </a:lnSpc>
                        <a:spcAft>
                          <a:spcPts val="1000"/>
                        </a:spcAft>
                      </a:pPr>
                      <a:r>
                        <a:rPr lang="pt-BR" sz="1600" b="1" dirty="0">
                          <a:effectLst/>
                        </a:rPr>
                        <a:t>Centro de Operações de Emergência do Rio Grande do Sul/COERS Semana Epidemiológica 1 a 16 de 2020</a:t>
                      </a:r>
                      <a:endParaRPr lang="pt-BR" sz="1400" b="1" dirty="0">
                        <a:effectLst/>
                      </a:endParaRPr>
                    </a:p>
                    <a:p>
                      <a:pPr algn="ctr">
                        <a:lnSpc>
                          <a:spcPct val="115000"/>
                        </a:lnSpc>
                        <a:spcAft>
                          <a:spcPts val="1000"/>
                        </a:spcAft>
                      </a:pPr>
                      <a:r>
                        <a:rPr lang="pt-BR" sz="1600" b="1" dirty="0">
                          <a:effectLst/>
                        </a:rPr>
                        <a:t> </a:t>
                      </a:r>
                      <a:r>
                        <a:rPr lang="pt-BR" sz="1600" b="1" u="sng" dirty="0">
                          <a:effectLst/>
                          <a:hlinkClick r:id="rId2"/>
                        </a:rPr>
                        <a:t>https://saude.rs.gov.br/upload/arquivos/202004/22091655-boletim-epidemiologico-covid-19-coers-se-16.pdf</a:t>
                      </a:r>
                      <a:endParaRPr lang="pt-BR" sz="1400" b="1" dirty="0">
                        <a:effectLst/>
                        <a:latin typeface="Calibri"/>
                        <a:ea typeface="Calibri"/>
                        <a:cs typeface="Times New Roman"/>
                      </a:endParaRPr>
                    </a:p>
                  </a:txBody>
                  <a:tcPr marL="63500" marR="63500" marT="63500" marB="63500"/>
                </a:tc>
              </a:tr>
              <a:tr h="241300">
                <a:tc>
                  <a:txBody>
                    <a:bodyPr/>
                    <a:lstStyle/>
                    <a:p>
                      <a:pPr algn="ctr">
                        <a:lnSpc>
                          <a:spcPct val="115000"/>
                        </a:lnSpc>
                        <a:spcAft>
                          <a:spcPts val="1000"/>
                        </a:spcAft>
                      </a:pPr>
                      <a:r>
                        <a:rPr lang="pt-BR" sz="1600" b="1">
                          <a:effectLst/>
                        </a:rPr>
                        <a:t>CORONAVIRUS- BOLETIM COE BRASIL, 21 DE ABRIL 2020</a:t>
                      </a:r>
                      <a:endParaRPr lang="pt-BR" sz="1400" b="1">
                        <a:effectLst/>
                        <a:latin typeface="Calibri"/>
                        <a:ea typeface="Calibri"/>
                        <a:cs typeface="Times New Roman"/>
                      </a:endParaRPr>
                    </a:p>
                  </a:txBody>
                  <a:tcPr marL="63500" marR="63500" marT="63500" marB="63500"/>
                </a:tc>
                <a:tc>
                  <a:txBody>
                    <a:bodyPr/>
                    <a:lstStyle/>
                    <a:p>
                      <a:pPr algn="ctr">
                        <a:lnSpc>
                          <a:spcPct val="115000"/>
                        </a:lnSpc>
                        <a:spcAft>
                          <a:spcPts val="1000"/>
                        </a:spcAft>
                      </a:pPr>
                      <a:r>
                        <a:rPr lang="pt-BR" sz="1600" b="1" dirty="0" smtClean="0">
                          <a:effectLst/>
                          <a:latin typeface="+mn-lt"/>
                        </a:rPr>
                        <a:t>Boletim Epidemiológico N°</a:t>
                      </a:r>
                      <a:r>
                        <a:rPr lang="pt-BR" sz="1600" b="1" baseline="0" dirty="0" smtClean="0">
                          <a:effectLst/>
                          <a:latin typeface="+mn-lt"/>
                        </a:rPr>
                        <a:t> 13. Ministério da Saúde-</a:t>
                      </a:r>
                      <a:r>
                        <a:rPr lang="pt-BR" sz="1600" b="1" kern="1200" dirty="0" smtClean="0">
                          <a:solidFill>
                            <a:schemeClr val="dk1"/>
                          </a:solidFill>
                          <a:effectLst/>
                          <a:latin typeface="+mn-lt"/>
                          <a:ea typeface="+mn-ea"/>
                          <a:cs typeface="+mn-cs"/>
                        </a:rPr>
                        <a:t>Boletim COE </a:t>
                      </a:r>
                      <a:r>
                        <a:rPr lang="pt-BR" sz="1600" b="1" kern="1200" dirty="0" err="1" smtClean="0">
                          <a:solidFill>
                            <a:schemeClr val="dk1"/>
                          </a:solidFill>
                          <a:effectLst/>
                          <a:latin typeface="+mn-lt"/>
                          <a:ea typeface="+mn-ea"/>
                          <a:cs typeface="+mn-cs"/>
                        </a:rPr>
                        <a:t>Coronavírus</a:t>
                      </a:r>
                      <a:endParaRPr lang="pt-BR" sz="1600" b="1" dirty="0" smtClean="0">
                        <a:effectLst/>
                        <a:latin typeface="+mn-lt"/>
                      </a:endParaRPr>
                    </a:p>
                    <a:p>
                      <a:pPr algn="ctr">
                        <a:lnSpc>
                          <a:spcPct val="115000"/>
                        </a:lnSpc>
                        <a:spcAft>
                          <a:spcPts val="1000"/>
                        </a:spcAft>
                      </a:pPr>
                      <a:r>
                        <a:rPr lang="pt-BR" sz="1600" b="1" u="sng" dirty="0" smtClean="0">
                          <a:effectLst/>
                          <a:hlinkClick r:id="rId3"/>
                        </a:rPr>
                        <a:t>https</a:t>
                      </a:r>
                      <a:r>
                        <a:rPr lang="pt-BR" sz="1600" b="1" u="sng" dirty="0">
                          <a:effectLst/>
                          <a:hlinkClick r:id="rId3"/>
                        </a:rPr>
                        <a:t>://portalarquivos.saude.gov.br/images/pdf/2020/April/21/BE13---Boletim-do-COE.pdf</a:t>
                      </a:r>
                      <a:endParaRPr lang="pt-BR" sz="1600" b="1" dirty="0">
                        <a:effectLst/>
                        <a:latin typeface="Calibri"/>
                        <a:ea typeface="Calibri"/>
                        <a:cs typeface="Times New Roman"/>
                      </a:endParaRPr>
                    </a:p>
                  </a:txBody>
                  <a:tcPr marL="63500" marR="63500" marT="63500" marB="63500"/>
                </a:tc>
              </a:tr>
            </a:tbl>
          </a:graphicData>
        </a:graphic>
      </p:graphicFrame>
      <p:sp>
        <p:nvSpPr>
          <p:cNvPr id="7" name="Retângulo de cantos arredondados 6"/>
          <p:cNvSpPr/>
          <p:nvPr/>
        </p:nvSpPr>
        <p:spPr>
          <a:xfrm>
            <a:off x="736583" y="423080"/>
            <a:ext cx="5937173" cy="879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cs typeface="Arial" panose="020B0604020202020204" pitchFamily="34" charset="0"/>
              </a:rPr>
              <a:t>LEGISLAÇÕES DOS DIAS 20/04/2020 À 26/04/2020</a:t>
            </a:r>
            <a:endParaRPr lang="pt-BR" sz="2800" dirty="0">
              <a:solidFill>
                <a:schemeClr val="tx1"/>
              </a:solidFill>
            </a:endParaRPr>
          </a:p>
        </p:txBody>
      </p:sp>
    </p:spTree>
    <p:extLst>
      <p:ext uri="{BB962C8B-B14F-4D97-AF65-F5344CB8AC3E}">
        <p14:creationId xmlns:p14="http://schemas.microsoft.com/office/powerpoint/2010/main" xmlns="" val="3339001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129" y="143250"/>
            <a:ext cx="5477435" cy="1044106"/>
          </a:xfrm>
        </p:spPr>
        <p:txBody>
          <a:bodyPr/>
          <a:lstStyle/>
          <a:p>
            <a:r>
              <a:rPr lang="pt-BR" b="1" dirty="0">
                <a:solidFill>
                  <a:srgbClr val="FF0000"/>
                </a:solidFill>
              </a:rPr>
              <a:t>Últimos casos</a:t>
            </a:r>
          </a:p>
        </p:txBody>
      </p:sp>
      <p:pic>
        <p:nvPicPr>
          <p:cNvPr id="8" name="Imagem 7"/>
          <p:cNvPicPr>
            <a:picLocks noChangeAspect="1"/>
          </p:cNvPicPr>
          <p:nvPr/>
        </p:nvPicPr>
        <p:blipFill rotWithShape="1">
          <a:blip r:embed="rId2"/>
          <a:srcRect l="876" t="14156" r="37460" b="46507"/>
          <a:stretch/>
        </p:blipFill>
        <p:spPr>
          <a:xfrm>
            <a:off x="312621" y="1569666"/>
            <a:ext cx="4045623" cy="4172230"/>
          </a:xfrm>
          <a:prstGeom prst="rect">
            <a:avLst/>
          </a:prstGeom>
        </p:spPr>
      </p:pic>
      <p:sp>
        <p:nvSpPr>
          <p:cNvPr id="9" name="Retângulo 8"/>
          <p:cNvSpPr/>
          <p:nvPr/>
        </p:nvSpPr>
        <p:spPr>
          <a:xfrm>
            <a:off x="8025901" y="6252589"/>
            <a:ext cx="3327899" cy="369332"/>
          </a:xfrm>
          <a:prstGeom prst="rect">
            <a:avLst/>
          </a:prstGeom>
        </p:spPr>
        <p:txBody>
          <a:bodyPr wrap="none">
            <a:spAutoFit/>
          </a:bodyPr>
          <a:lstStyle/>
          <a:p>
            <a:r>
              <a:rPr lang="pt-BR" dirty="0">
                <a:hlinkClick r:id="rId3"/>
              </a:rPr>
              <a:t>http://ti.saude.rs.gov.br/covid19/</a:t>
            </a:r>
            <a:endParaRPr lang="pt-BR" dirty="0"/>
          </a:p>
        </p:txBody>
      </p:sp>
      <p:sp>
        <p:nvSpPr>
          <p:cNvPr id="10" name="Retângulo 9"/>
          <p:cNvSpPr/>
          <p:nvPr/>
        </p:nvSpPr>
        <p:spPr>
          <a:xfrm>
            <a:off x="1310244" y="1085136"/>
            <a:ext cx="3428011" cy="646331"/>
          </a:xfrm>
          <a:prstGeom prst="rect">
            <a:avLst/>
          </a:prstGeom>
        </p:spPr>
        <p:txBody>
          <a:bodyPr wrap="square">
            <a:spAutoFit/>
          </a:bodyPr>
          <a:lstStyle/>
          <a:p>
            <a:pPr algn="r"/>
            <a:r>
              <a:rPr lang="pt-BR" b="1" dirty="0">
                <a:solidFill>
                  <a:srgbClr val="212529"/>
                </a:solidFill>
                <a:latin typeface="-apple-system"/>
              </a:rPr>
              <a:t>1039</a:t>
            </a:r>
          </a:p>
          <a:p>
            <a:pPr algn="r"/>
            <a:r>
              <a:rPr lang="pt-BR" b="1" dirty="0">
                <a:solidFill>
                  <a:srgbClr val="212529"/>
                </a:solidFill>
                <a:latin typeface="-apple-system"/>
              </a:rPr>
              <a:t>confirmados</a:t>
            </a:r>
            <a:endParaRPr lang="pt-BR" b="1" i="0" dirty="0">
              <a:solidFill>
                <a:srgbClr val="212529"/>
              </a:solidFill>
              <a:effectLst/>
              <a:latin typeface="-apple-system"/>
            </a:endParaRPr>
          </a:p>
        </p:txBody>
      </p:sp>
      <p:cxnSp>
        <p:nvCxnSpPr>
          <p:cNvPr id="12" name="Conector de seta reta 11"/>
          <p:cNvCxnSpPr/>
          <p:nvPr/>
        </p:nvCxnSpPr>
        <p:spPr>
          <a:xfrm>
            <a:off x="5117566" y="2019846"/>
            <a:ext cx="0" cy="12045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m 6"/>
          <p:cNvPicPr>
            <a:picLocks noChangeAspect="1"/>
          </p:cNvPicPr>
          <p:nvPr/>
        </p:nvPicPr>
        <p:blipFill rotWithShape="1">
          <a:blip r:embed="rId4"/>
          <a:srcRect l="1805" t="20221" r="37529" b="8822"/>
          <a:stretch/>
        </p:blipFill>
        <p:spPr>
          <a:xfrm>
            <a:off x="5952564" y="1892020"/>
            <a:ext cx="5213237" cy="3428125"/>
          </a:xfrm>
          <a:prstGeom prst="rect">
            <a:avLst/>
          </a:prstGeom>
        </p:spPr>
      </p:pic>
    </p:spTree>
    <p:extLst>
      <p:ext uri="{BB962C8B-B14F-4D97-AF65-F5344CB8AC3E}">
        <p14:creationId xmlns:p14="http://schemas.microsoft.com/office/powerpoint/2010/main" xmlns="" val="3476623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Apresentação previne brasil 19-02">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Apresentação previne brasil 19-02</Template>
  <TotalTime>1289</TotalTime>
  <Words>1859</Words>
  <Application>Microsoft Office PowerPoint</Application>
  <PresentationFormat>Personalizar</PresentationFormat>
  <Paragraphs>179</Paragraphs>
  <Slides>18</Slides>
  <Notes>0</Notes>
  <HiddenSlides>0</HiddenSlides>
  <MMClips>0</MMClips>
  <ScaleCrop>false</ScaleCrop>
  <HeadingPairs>
    <vt:vector size="4" baseType="variant">
      <vt:variant>
        <vt:lpstr>Tema</vt:lpstr>
      </vt:variant>
      <vt:variant>
        <vt:i4>1</vt:i4>
      </vt:variant>
      <vt:variant>
        <vt:lpstr>Títulos de slides</vt:lpstr>
      </vt:variant>
      <vt:variant>
        <vt:i4>18</vt:i4>
      </vt:variant>
    </vt:vector>
  </HeadingPairs>
  <TitlesOfParts>
    <vt:vector size="19" baseType="lpstr">
      <vt:lpstr>Apresentação previne brasil 19-02</vt:lpstr>
      <vt:lpstr>Slide 1</vt:lpstr>
      <vt:lpstr>Slide 2</vt:lpstr>
      <vt:lpstr>Slide 3</vt:lpstr>
      <vt:lpstr>Slide 4</vt:lpstr>
      <vt:lpstr>Slide 5</vt:lpstr>
      <vt:lpstr> </vt:lpstr>
      <vt:lpstr> </vt:lpstr>
      <vt:lpstr> </vt:lpstr>
      <vt:lpstr>Últimos casos</vt:lpstr>
      <vt:lpstr>Slide 10</vt:lpstr>
      <vt:lpstr>Atualização da semana</vt:lpstr>
      <vt:lpstr>Medidas anunciadas 22 e 24/4</vt:lpstr>
      <vt:lpstr>Medidas anunciadas 22 e 23/4</vt:lpstr>
      <vt:lpstr>Medidas anunciadas 22 e 23/4</vt:lpstr>
      <vt:lpstr>PLANO DE ENFRENTAMENTO</vt:lpstr>
      <vt:lpstr>SEGMENTAÇÃO REGIONAL</vt:lpstr>
      <vt:lpstr>SEGMENTAÇÃO SETORIAL</vt:lpstr>
      <vt:lpstr>SEGMENTAÇÃO SETORIAL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Joana Rita</dc:creator>
  <cp:lastModifiedBy>user</cp:lastModifiedBy>
  <cp:revision>30</cp:revision>
  <dcterms:created xsi:type="dcterms:W3CDTF">2020-04-23T18:59:12Z</dcterms:created>
  <dcterms:modified xsi:type="dcterms:W3CDTF">2020-04-30T20:03:57Z</dcterms:modified>
</cp:coreProperties>
</file>