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handoutMasterIdLst>
    <p:handoutMasterId r:id="rId23"/>
  </p:handoutMasterIdLst>
  <p:sldIdLst>
    <p:sldId id="550" r:id="rId2"/>
    <p:sldId id="549" r:id="rId3"/>
    <p:sldId id="557" r:id="rId4"/>
    <p:sldId id="559" r:id="rId5"/>
    <p:sldId id="558" r:id="rId6"/>
    <p:sldId id="560" r:id="rId7"/>
    <p:sldId id="561" r:id="rId8"/>
    <p:sldId id="533" r:id="rId9"/>
    <p:sldId id="562" r:id="rId10"/>
    <p:sldId id="535" r:id="rId11"/>
    <p:sldId id="536" r:id="rId12"/>
    <p:sldId id="537" r:id="rId13"/>
    <p:sldId id="543" r:id="rId14"/>
    <p:sldId id="544" r:id="rId15"/>
    <p:sldId id="541" r:id="rId16"/>
    <p:sldId id="542" r:id="rId17"/>
    <p:sldId id="546" r:id="rId18"/>
    <p:sldId id="547" r:id="rId19"/>
    <p:sldId id="548" r:id="rId20"/>
    <p:sldId id="556" r:id="rId21"/>
  </p:sldIdLst>
  <p:sldSz cx="9144000" cy="6858000" type="screen4x3"/>
  <p:notesSz cx="6781800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B3331"/>
    <a:srgbClr val="0000CC"/>
    <a:srgbClr val="A43D3A"/>
    <a:srgbClr val="0060A8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5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D1E837B-1737-4959-947A-C96CDB382018}" type="datetimeFigureOut">
              <a:rPr lang="pt-BR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8975198-3032-46AC-B4EF-DD71A14425D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864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0163" y="0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4A25C-54D1-4FB6-A326-578B59418D24}" type="datetimeFigureOut">
              <a:rPr lang="pt-BR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7863" y="4776788"/>
            <a:ext cx="54260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0163" y="9428163"/>
            <a:ext cx="294005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BDF8BAB8-1A09-473E-A3BA-3E4C549971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22086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F8BAB8-1A09-473E-A3BA-3E4C5499719D}" type="slidenum">
              <a:rPr lang="pt-BR" altLang="pt-BR" smtClean="0"/>
              <a:pPr>
                <a:defRPr/>
              </a:pPr>
              <a:t>7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5580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Inserir numero da portaria RFB</a:t>
            </a:r>
            <a:r>
              <a:rPr lang="pt-BR" baseline="0" dirty="0" smtClean="0"/>
              <a:t> CONCLA. Plano de saúde elaborado para vigência 2018 a 2021 em consonância com o plano plurianual do  município.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F8BAB8-1A09-473E-A3BA-3E4C5499719D}" type="slidenum">
              <a:rPr lang="pt-BR" altLang="pt-BR" smtClean="0"/>
              <a:pPr>
                <a:defRPr/>
              </a:pPr>
              <a:t>11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745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6142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7559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487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644924"/>
            <a:ext cx="8270421" cy="596047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235" y="178094"/>
            <a:ext cx="2348592" cy="46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42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DAE9E-7348-46BF-8BA9-5CB9C8BE412A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A302-B54A-4E81-9B6B-BD87DF52AC3E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9573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C4FCC-4518-4E89-8970-351F2CEF0F45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C8C4F-FAA6-49EB-916A-841417157004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0240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E4BEB-74A9-4C06-B87E-5E715AFAC799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57295-701B-447B-AFC0-512BFDC36602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07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6188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6EC19-985A-4D40-B006-1EF090388DDD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A5414-73A3-4409-A16A-316D29ED2C26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6028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C0EF4E-28F8-4483-AE90-2E813971FF91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000E-F5E8-4AEA-8144-82E7402CDCEE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3939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4DC45-19D9-40AC-B626-1955766D29DD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1CA6E-AC78-4E10-9E4C-B1E66A71193D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0211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02/03/2018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33153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asems.org.br/" TargetMode="External"/><Relationship Id="rId2" Type="http://schemas.openxmlformats.org/officeDocument/2006/relationships/hyperlink" Target="mailto:blenda@conasems.org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vsms.saude.gov.br/bvs/saudelegis/gm/2017/prc0006_03_10_2017.html" TargetMode="External"/><Relationship Id="rId2" Type="http://schemas.openxmlformats.org/officeDocument/2006/relationships/hyperlink" Target="http://portalfns.saude.gov.br/images/pdfs/Portaria_3.992_28-12-2017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>
            <a:spLocks noChangeArrowheads="1"/>
          </p:cNvSpPr>
          <p:nvPr/>
        </p:nvSpPr>
        <p:spPr bwMode="auto">
          <a:xfrm>
            <a:off x="1331640" y="3068960"/>
            <a:ext cx="67687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pt-BR" altLang="pt-BR" sz="2800" b="1" dirty="0" smtClean="0">
                <a:solidFill>
                  <a:srgbClr val="002060"/>
                </a:solidFill>
                <a:ea typeface="MS PGothic" pitchFamily="34" charset="-128"/>
              </a:rPr>
              <a:t>Financiamento </a:t>
            </a:r>
            <a:r>
              <a:rPr lang="pt-BR" altLang="pt-BR" sz="2800" b="1" dirty="0">
                <a:solidFill>
                  <a:srgbClr val="002060"/>
                </a:solidFill>
                <a:ea typeface="MS PGothic" pitchFamily="34" charset="-128"/>
              </a:rPr>
              <a:t>e </a:t>
            </a:r>
            <a:r>
              <a:rPr lang="pt-BR" altLang="pt-BR" sz="2800" b="1" dirty="0" smtClean="0">
                <a:solidFill>
                  <a:srgbClr val="002060"/>
                </a:solidFill>
                <a:ea typeface="MS PGothic" pitchFamily="34" charset="-128"/>
              </a:rPr>
              <a:t>transferência </a:t>
            </a:r>
            <a:r>
              <a:rPr lang="pt-BR" altLang="pt-BR" sz="2800" b="1" dirty="0">
                <a:solidFill>
                  <a:srgbClr val="002060"/>
                </a:solidFill>
                <a:ea typeface="MS PGothic" pitchFamily="34" charset="-128"/>
              </a:rPr>
              <a:t>dos recursos federais para as ações e os serviços públicos de saúde. </a:t>
            </a:r>
          </a:p>
        </p:txBody>
      </p:sp>
    </p:spTree>
    <p:extLst>
      <p:ext uri="{BB962C8B-B14F-4D97-AF65-F5344CB8AC3E}">
        <p14:creationId xmlns:p14="http://schemas.microsoft.com/office/powerpoint/2010/main" val="155737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492" y="1196752"/>
            <a:ext cx="8229600" cy="23042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pt-BR" sz="2000" b="1" dirty="0">
                <a:solidFill>
                  <a:schemeClr val="tx1"/>
                </a:solidFill>
              </a:rPr>
              <a:t>Os recursos que compõem cada Bloco serão transferidos, fundo a fundo, de forma regular e automática, em conta corrente específica e única para cada Bloco e mantidas em instituições financeiras oficiais federais.</a:t>
            </a:r>
          </a:p>
          <a:p>
            <a:pPr algn="just">
              <a:lnSpc>
                <a:spcPct val="200000"/>
              </a:lnSpc>
            </a:pP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447172" y="4005064"/>
            <a:ext cx="8280920" cy="18528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 </a:t>
            </a:r>
            <a:r>
              <a:rPr lang="pt-BR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A </a:t>
            </a:r>
            <a:r>
              <a:rPr lang="pt-BR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memória de cálculo utilizada para repasse de recursos continuará a mesma, não havendo nenhuma alteração no método de cálculo e distribuição dos recursos federais. </a:t>
            </a:r>
          </a:p>
        </p:txBody>
      </p:sp>
    </p:spTree>
    <p:extLst>
      <p:ext uri="{BB962C8B-B14F-4D97-AF65-F5344CB8AC3E}">
        <p14:creationId xmlns:p14="http://schemas.microsoft.com/office/powerpoint/2010/main" val="38322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2132856"/>
            <a:ext cx="7488832" cy="29578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I.  Alimentação 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e atualização regular dos sistemas de informações que compõem a base nacional de informações do SUS.</a:t>
            </a:r>
          </a:p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tx1"/>
                </a:solidFill>
                <a:latin typeface="+mn-lt"/>
              </a:rPr>
              <a:t>I</a:t>
            </a: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. Conselho 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de Saúde instituído e em funcionamento</a:t>
            </a:r>
          </a:p>
          <a:p>
            <a:pPr>
              <a:lnSpc>
                <a:spcPct val="150000"/>
              </a:lnSpc>
            </a:pP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II. Fundo 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de Saúde instituído por lei, categorizado como fundo </a:t>
            </a: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público 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em </a:t>
            </a: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funcionamento</a:t>
            </a:r>
            <a:endParaRPr lang="pt-BR" sz="18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tx1"/>
                </a:solidFill>
                <a:latin typeface="+mn-lt"/>
              </a:rPr>
              <a:t>III</a:t>
            </a: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. Plano 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de Saúde, programação anual de saúde e relatório de gestão  submetidos ao respectivo conselho de Saúde;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40466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+mn-lt"/>
              </a:rPr>
              <a:t>Condições para transferências dos recursos federais para ações e serviços públicos em saúde: </a:t>
            </a:r>
            <a:endParaRPr lang="pt-BR" b="1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66071" y="1340768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 smtClean="0">
                <a:latin typeface="+mn-lt"/>
              </a:rPr>
              <a:t>Base Legal: Lei Complementar n. 141 - 2012</a:t>
            </a:r>
            <a:endParaRPr lang="pt-BR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4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3938" y="1700808"/>
            <a:ext cx="8229600" cy="2736304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t-BR" sz="1600" b="1" dirty="0"/>
              <a:t>Os recursos que compõem cada Bloco de Financiamento devem ser aplicados em ações  relacionadas ao próprio bloco, observando também 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sz="1600" b="1" dirty="0"/>
              <a:t>I.	Que as ações devem constar no Plano Municipal de Saúde e na Programação Anual de Saúde do  Município submetidos ao respectivo Conselho de Saúde; 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sz="1600" b="1" dirty="0"/>
              <a:t>II.	o cumprimento do objeto e dos compromissos pactuados e/ou estabelecidos em atos normativos específicos, tais como as portarias e resoluções da CIT e das CIBs, expedidos pela direção do SUS.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sz="1600" b="1" dirty="0"/>
              <a:t>III.	Vinculação com os programas de trabalho previstos no Orçamento geral da União, ao final do exercício financeiro.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70421" cy="188235"/>
          </a:xfrm>
        </p:spPr>
        <p:txBody>
          <a:bodyPr/>
          <a:lstStyle/>
          <a:p>
            <a:r>
              <a:rPr lang="pt-BR" sz="2000" b="1" dirty="0"/>
              <a:t>REGRAS PARA UTILIZAÇÃO DOS RECURSOS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0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764704"/>
            <a:ext cx="8208912" cy="459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b="1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Os </a:t>
            </a:r>
            <a:r>
              <a:rPr lang="pt-BR" b="1" dirty="0">
                <a:latin typeface="Cambria" panose="02040503050406030204" pitchFamily="18" charset="0"/>
                <a:ea typeface="Times New Roman" panose="02020603050405020304" pitchFamily="18" charset="0"/>
              </a:rPr>
              <a:t>recursos financeiros referentes ao Bloco de Custeio transferidos são </a:t>
            </a:r>
            <a:r>
              <a:rPr lang="pt-BR" b="1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destinados:</a:t>
            </a:r>
          </a:p>
          <a:p>
            <a:pPr algn="just">
              <a:lnSpc>
                <a:spcPct val="115000"/>
              </a:lnSpc>
            </a:pPr>
            <a:endParaRPr lang="pt-BR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Manutenção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da prestação das ações e serviços públicos de saúde </a:t>
            </a: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e;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t-BR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F</a:t>
            </a: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uncionamento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dos órgãos e estabelecimentos responsáveis pela implementação das ações e serviços públicos de saúde.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 </a:t>
            </a:r>
            <a:r>
              <a:rPr lang="pt-BR" b="1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Fica </a:t>
            </a:r>
            <a:r>
              <a:rPr lang="pt-BR" b="1" dirty="0">
                <a:latin typeface="Cambria" panose="02040503050406030204" pitchFamily="18" charset="0"/>
                <a:ea typeface="Times New Roman" panose="02020603050405020304" pitchFamily="18" charset="0"/>
              </a:rPr>
              <a:t>vedada a utilização de recursos federais referentes ao Bloco de Custeio para o pagamento de:</a:t>
            </a:r>
            <a:endParaRPr lang="pt-B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servidores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inativos; </a:t>
            </a:r>
            <a:endParaRPr lang="pt-BR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servidores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ativos, exceto aqueles contratados exclusivamente para desempenhar funções relacionadas aos serviços previstos no respectivo Plano de Saúde; </a:t>
            </a:r>
            <a:endParaRPr lang="pt-BR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gratificação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de função de cargos comissionados, exceto aqueles diretamente ligados às funções relacionadas aos serviços previstos no respectivo Plano de Saúde; </a:t>
            </a:r>
            <a:endParaRPr lang="pt-BR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pagamento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de assessorias ou consultorias prestadas por servidores públicos pertencentes ao quadro do próprio Município ou do Estado; </a:t>
            </a: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e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obras </a:t>
            </a:r>
            <a:r>
              <a:rPr lang="pt-BR" dirty="0">
                <a:latin typeface="Cambria" panose="02040503050406030204" pitchFamily="18" charset="0"/>
                <a:ea typeface="Times New Roman" panose="02020603050405020304" pitchFamily="18" charset="0"/>
              </a:rPr>
              <a:t>de construções novas, bem como de ampliações e adequações de imóveis já existentes, ainda que utilizados para a realização de ações e/ou serviços de saúde.”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404664"/>
            <a:ext cx="561662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 eaLnBrk="1" latinLnBrk="0" hangingPunct="1">
              <a:spcBef>
                <a:spcPct val="0"/>
              </a:spcBef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/>
              <a:t>Bloco de Custeio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679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5400600" cy="551828"/>
          </a:xfrm>
        </p:spPr>
        <p:txBody>
          <a:bodyPr/>
          <a:lstStyle/>
          <a:p>
            <a:r>
              <a:rPr lang="pt-BR" sz="3200" b="1" dirty="0">
                <a:latin typeface="+mn-lt"/>
              </a:rPr>
              <a:t>Bloco de </a:t>
            </a:r>
            <a:r>
              <a:rPr lang="pt-BR" sz="3200" b="1" dirty="0" smtClean="0">
                <a:latin typeface="+mn-lt"/>
              </a:rPr>
              <a:t>Investimento</a:t>
            </a:r>
            <a:endParaRPr lang="pt-BR" sz="3200" b="1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4420" y="908720"/>
            <a:ext cx="8064896" cy="4116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600" dirty="0" smtClean="0">
                <a:latin typeface="+mn-lt"/>
              </a:rPr>
              <a:t>Os </a:t>
            </a:r>
            <a:r>
              <a:rPr lang="pt-BR" sz="1600" dirty="0">
                <a:latin typeface="+mn-lt"/>
              </a:rPr>
              <a:t>recursos financeiros referentes ao Bloco de Investimentos na Rede de Serviços de Saúde também  serão transferidos em conta corrente única, aplicados conforme definido no ato normativo pactuado e publicado em portaria especifica, e destinar-se-ão, exclusivamente, à: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latin typeface="+mn-lt"/>
              </a:rPr>
              <a:t>I.	aquisição de equipamentos;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latin typeface="+mn-lt"/>
              </a:rPr>
              <a:t>II.	obras de construções novas utilizados para a realização de ações e serviços públicos de saúde; e</a:t>
            </a:r>
          </a:p>
          <a:p>
            <a:pPr marL="400050" indent="-400050">
              <a:lnSpc>
                <a:spcPct val="150000"/>
              </a:lnSpc>
              <a:buAutoNum type="romanUcPeriod" startAt="3"/>
            </a:pPr>
            <a:r>
              <a:rPr lang="pt-BR" sz="1600" dirty="0" smtClean="0">
                <a:latin typeface="+mn-lt"/>
              </a:rPr>
              <a:t>obras  e/ou </a:t>
            </a:r>
            <a:r>
              <a:rPr lang="pt-BR" sz="1600" dirty="0">
                <a:latin typeface="+mn-lt"/>
              </a:rPr>
              <a:t>adequações de imóveis já existentes utilizados para a realização de ações e serviços públicos de saúde</a:t>
            </a:r>
            <a:r>
              <a:rPr lang="pt-BR" sz="1600" dirty="0" smtClean="0"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pt-BR" sz="16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1600" dirty="0">
                <a:latin typeface="+mn-lt"/>
              </a:rPr>
              <a:t>Fica vedada a utilização de recursos financeiros referentes ao Bloco de Investimento em órgãos e unidades voltados, exclusivamente, à realização de atividades administrativas.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5373216"/>
            <a:ext cx="7398568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chemeClr val="tx1"/>
                </a:solidFill>
                <a:latin typeface="+mn-lt"/>
              </a:rPr>
              <a:t>Os recursos pendentes de repasse referentes a propostas e </a:t>
            </a:r>
            <a:r>
              <a:rPr lang="pt-BR" sz="1100" b="1" dirty="0" smtClean="0">
                <a:solidFill>
                  <a:schemeClr val="tx1"/>
                </a:solidFill>
                <a:latin typeface="+mn-lt"/>
              </a:rPr>
              <a:t>projetos</a:t>
            </a:r>
            <a:r>
              <a:rPr lang="pt-BR" sz="1200" b="1" dirty="0" smtClean="0">
                <a:solidFill>
                  <a:schemeClr val="tx1"/>
                </a:solidFill>
                <a:latin typeface="+mn-lt"/>
              </a:rPr>
              <a:t> de investimento com execução financeira iniciada em data anterior a entrada em vigor da portaria serão transferidos pelo FNS para as mesmas contas em que foram transferidas as parcelas anteriores. </a:t>
            </a:r>
          </a:p>
          <a:p>
            <a:r>
              <a:rPr lang="pt-BR" sz="1200" b="1" dirty="0" smtClean="0">
                <a:solidFill>
                  <a:schemeClr val="tx1"/>
                </a:solidFill>
                <a:latin typeface="+mn-lt"/>
              </a:rPr>
              <a:t>POR EXEMPLO: CONSTRUÇÃO DE UBS DA QUAL O MUNICÍPIO RECEBEU A 1ª PARCELA E FALTAM AS OUTRAS DUAS O RECURSO SERÁ RECEBIDO NA MESMA CONTA DO RECEBIMENTO DA 1ª PARCELA</a:t>
            </a:r>
            <a:endParaRPr lang="pt-BR" sz="1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6043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1196752"/>
            <a:ext cx="69127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/>
              <a:t>“Art. 1150. </a:t>
            </a:r>
            <a:r>
              <a:rPr lang="pt-BR" b="1" u="sng" dirty="0">
                <a:solidFill>
                  <a:srgbClr val="FF0000"/>
                </a:solidFill>
              </a:rPr>
              <a:t>Para fins de transparência, </a:t>
            </a:r>
            <a:r>
              <a:rPr lang="pt-BR" dirty="0"/>
              <a:t>registro de série histórica e monitoramento, </a:t>
            </a:r>
            <a:r>
              <a:rPr lang="pt-BR" dirty="0" smtClean="0"/>
              <a:t>(...) </a:t>
            </a:r>
            <a:r>
              <a:rPr lang="pt-BR" dirty="0"/>
              <a:t>a Diretoria-Executiva do Fundo Nacional de Saúde – FNS/SE/MS divulgará, em seu sítio eletrônico, as informações sobre as transferências de recursos federais aos Estados, ao Distrito Federal e aos Municípios para o custeio e investimento de ações e serviços públicos de saúde, </a:t>
            </a:r>
            <a:endParaRPr lang="pt-BR" sz="1600" b="1" dirty="0" smtClean="0">
              <a:latin typeface="+mn-lt"/>
            </a:endParaRPr>
          </a:p>
          <a:p>
            <a:pPr algn="just">
              <a:lnSpc>
                <a:spcPct val="200000"/>
              </a:lnSpc>
            </a:pPr>
            <a:r>
              <a:rPr lang="pt-BR" sz="1600" b="1" dirty="0" smtClean="0">
                <a:latin typeface="+mn-lt"/>
              </a:rPr>
              <a:t>Importante </a:t>
            </a:r>
            <a:r>
              <a:rPr lang="pt-BR" sz="1600" b="1" dirty="0">
                <a:latin typeface="+mn-lt"/>
              </a:rPr>
              <a:t>destacar que essa memória de cálculo, seja qual for o nível de detalhamento dela, serve para fins de transparência e registro de série histórica do próprio FNS, mas não vinculam o uso dos recursos, não configuram “caixinhas”. A norma, inclusive é explícita, quando diz que essas referências (memórias) “não ensejarão, em hipótese alguma, necessidade de identificação, nos orçamentos dos Municípios, Estados e Distrito Federal”.</a:t>
            </a:r>
          </a:p>
        </p:txBody>
      </p:sp>
    </p:spTree>
    <p:extLst>
      <p:ext uri="{BB962C8B-B14F-4D97-AF65-F5344CB8AC3E}">
        <p14:creationId xmlns:p14="http://schemas.microsoft.com/office/powerpoint/2010/main" val="3529000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052736"/>
            <a:ext cx="7560840" cy="518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latin typeface="+mn-lt"/>
                <a:ea typeface="Times New Roman" panose="02020603050405020304" pitchFamily="18" charset="0"/>
              </a:rPr>
              <a:t>Enquanto os recursos não forem utilizados, deverão ser automaticamente aplicados em fundos de aplicação financeira de curto prazo, lastreados em títulos da dívida pública federal, com resgates automáticos</a:t>
            </a: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t-BR" sz="1800" dirty="0" smtClean="0">
              <a:latin typeface="+mn-lt"/>
              <a:ea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latin typeface="+mn-lt"/>
                <a:ea typeface="Times New Roman" panose="02020603050405020304" pitchFamily="18" charset="0"/>
              </a:rPr>
              <a:t>Os rendimentos das aplicações financeiras deverão ser obrigatoriamente aplicados na execução de ações e serviços públicos de saúde relacionados ao respectivo Bloco de Financiamento, estando sujeitos às mesmas finalidades e condições de prestação de contas exigidas para os recursos transferidos</a:t>
            </a: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sz="1800" dirty="0"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latin typeface="+mn-lt"/>
                <a:ea typeface="Times New Roman" panose="02020603050405020304" pitchFamily="18" charset="0"/>
              </a:rPr>
              <a:t>As despesas referentes ao recurso federal transferido fundo a fundo devem ser </a:t>
            </a:r>
            <a:r>
              <a:rPr lang="pt-BR" sz="1800" b="1" dirty="0">
                <a:latin typeface="+mn-lt"/>
                <a:ea typeface="Times New Roman" panose="02020603050405020304" pitchFamily="18" charset="0"/>
              </a:rPr>
              <a:t>efetuadas segundo as exigências legais requeridas a quaisquer outras despesas da Administração Pública (processamento, empenho, liquidação e efetivação do pagamento), 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mantendo a respectiva documentação administrativa e fiscal pelo período mínimo legal exigido.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sz="18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3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347049" cy="596047"/>
          </a:xfrm>
        </p:spPr>
        <p:txBody>
          <a:bodyPr/>
          <a:lstStyle/>
          <a:p>
            <a:r>
              <a:rPr lang="pt-BR" sz="2000" b="1" dirty="0" smtClean="0"/>
              <a:t>Monitoramento e controle dos recursos financeiros transferidos fundo a fundo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827584" y="1916832"/>
            <a:ext cx="8136904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600" b="1" dirty="0" smtClean="0">
                <a:latin typeface="+mn-lt"/>
                <a:ea typeface="Times New Roman" panose="02020603050405020304" pitchFamily="18" charset="0"/>
              </a:rPr>
              <a:t>RELATÓRIO DE GESTÃO: </a:t>
            </a:r>
          </a:p>
          <a:p>
            <a:pPr algn="just">
              <a:lnSpc>
                <a:spcPct val="115000"/>
              </a:lnSpc>
            </a:pPr>
            <a:endParaRPr lang="pt-BR" sz="1600" dirty="0" smtClean="0"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pt-BR" sz="1600" dirty="0"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dirty="0"/>
              <a:t>“Art. 1147. Sem prejuízo de outras formas de controle realizadas pelo Ministério da Saúde, a comprovação da aplicação dos recursos repassados pelo Fundo Nacional de Saúde aos fundos de saúde dos Estados, do Distrito Federal e dos Municípios far-se-á, para o Ministério da Saúde, por meio do Relatório de Gestão, que deve ser elaborado anualmente e submetido ao respectivo Conselho de Saúde</a:t>
            </a:r>
            <a:r>
              <a:rPr lang="pt-BR" dirty="0" smtClean="0"/>
              <a:t>.</a:t>
            </a:r>
          </a:p>
          <a:p>
            <a:pPr algn="just">
              <a:lnSpc>
                <a:spcPct val="115000"/>
              </a:lnSpc>
            </a:pPr>
            <a:endParaRPr lang="pt-BR" sz="1600" dirty="0"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dirty="0"/>
              <a:t>Parágrafo único. A regulamentação do Relatório de Gestão encontra-se na Portaria de Consolidação nº 1/GM/MS, de 28 de setembro de 2017, que trata da consolidação das normas sobre direitos e deveres dos usuários da saúde, da organização e do funcionamento do Sistema Único de Saúde.” (NR)</a:t>
            </a:r>
            <a:endParaRPr lang="pt-BR" sz="1600" dirty="0" smtClean="0"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pt-BR" sz="2400" dirty="0"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1600" b="1" dirty="0">
                <a:latin typeface="+mn-lt"/>
                <a:ea typeface="Times New Roman" panose="02020603050405020304" pitchFamily="18" charset="0"/>
              </a:rPr>
              <a:t>Segundo o Ministério da Saúde esta apresentação deverá ser feita em sistema próprio que será disponibilizado ainda no início de 2018. </a:t>
            </a:r>
            <a:endParaRPr lang="pt-BR" sz="24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Dos Saldos </a:t>
            </a:r>
            <a:endParaRPr lang="pt-BR" sz="3200" b="1" dirty="0"/>
          </a:p>
        </p:txBody>
      </p:sp>
      <p:sp>
        <p:nvSpPr>
          <p:cNvPr id="4" name="Retângulo 3"/>
          <p:cNvSpPr/>
          <p:nvPr/>
        </p:nvSpPr>
        <p:spPr>
          <a:xfrm>
            <a:off x="539552" y="1988840"/>
            <a:ext cx="76840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000" b="1" dirty="0">
                <a:latin typeface="+mn-lt"/>
                <a:ea typeface="Times New Roman" panose="02020603050405020304" pitchFamily="18" charset="0"/>
              </a:rPr>
              <a:t>Sobre os saldos existentes nas contas correntes, vinculadas aos  antigos Blocos de Financiamento de Atenção Básica; Atenção de Média e Alta Complexidade Ambulatorial e Hospitalar; Gestão do SUS, Assistência Farmacêutica e Vigilância em Saúde</a:t>
            </a:r>
            <a:r>
              <a:rPr lang="pt-BR" sz="2000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e transferidos ate o exercício de 2017,  poderão </a:t>
            </a:r>
            <a:r>
              <a:rPr lang="pt-BR" sz="2000" b="1" dirty="0">
                <a:latin typeface="+mn-lt"/>
                <a:ea typeface="Times New Roman" panose="02020603050405020304" pitchFamily="18" charset="0"/>
              </a:rPr>
              <a:t>ser </a:t>
            </a:r>
            <a:r>
              <a:rPr lang="pt-BR" sz="2000" b="1" dirty="0" smtClean="0">
                <a:latin typeface="+mn-lt"/>
                <a:ea typeface="Times New Roman" panose="02020603050405020304" pitchFamily="18" charset="0"/>
              </a:rPr>
              <a:t>transferidos </a:t>
            </a:r>
            <a:r>
              <a:rPr lang="pt-BR" sz="2000" b="1" dirty="0">
                <a:latin typeface="+mn-lt"/>
                <a:ea typeface="Times New Roman" panose="02020603050405020304" pitchFamily="18" charset="0"/>
              </a:rPr>
              <a:t>para a conta corrente única do Bloco de Custeio das Ações e Serviços </a:t>
            </a:r>
            <a:endParaRPr lang="pt-BR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0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5122913" cy="596047"/>
          </a:xfrm>
        </p:spPr>
        <p:txBody>
          <a:bodyPr/>
          <a:lstStyle/>
          <a:p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DISPOSIÇÕES </a:t>
            </a:r>
            <a:r>
              <a:rPr lang="pt-B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FINAIS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609296" y="1556792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latin typeface="+mn-lt"/>
                <a:ea typeface="Times New Roman" panose="02020603050405020304" pitchFamily="18" charset="0"/>
              </a:rPr>
              <a:t> 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latin typeface="+mn-lt"/>
                <a:ea typeface="Times New Roman" panose="02020603050405020304" pitchFamily="18" charset="0"/>
              </a:rPr>
              <a:t>Os municípios não terão que reorganizar os seus orçamentos para executar os recursos federais.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latin typeface="+mn-lt"/>
                <a:ea typeface="Times New Roman" panose="02020603050405020304" pitchFamily="18" charset="0"/>
              </a:rPr>
              <a:t>As vinculações orçamentárias, como não poderiam deixar de ser, continuam exatamente como sempre foram e devem refletir as ações pactuadas de governo. </a:t>
            </a:r>
            <a:endParaRPr lang="pt-BR" sz="1800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A 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referida Portaria separa definitivamente, de forma inequívoca, o fluxo orçamentário do fluxo financeiro.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latin typeface="+mn-lt"/>
                <a:ea typeface="Times New Roman" panose="02020603050405020304" pitchFamily="18" charset="0"/>
              </a:rPr>
              <a:t>Essa separação fortalece os instrumentos de planejamento e de orçamento, flexibilizando o fluxo financeiro, permitindo ao gestor gerenciar e aplicar adequadamente os recursos nas ações pactuadas e </a:t>
            </a: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programadas.</a:t>
            </a:r>
            <a:endParaRPr lang="pt-BR" sz="18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Pressupostos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Constituição </a:t>
            </a:r>
            <a:r>
              <a:rPr lang="pt-BR" sz="2800" dirty="0" smtClean="0"/>
              <a:t>Federal</a:t>
            </a:r>
          </a:p>
          <a:p>
            <a:r>
              <a:rPr lang="pt-BR" sz="2800" dirty="0" smtClean="0"/>
              <a:t>Lei Complementar n. 141/2012</a:t>
            </a:r>
          </a:p>
          <a:p>
            <a:r>
              <a:rPr lang="pt-BR" sz="2800" dirty="0" smtClean="0"/>
              <a:t>Lei n. 8080/1990</a:t>
            </a:r>
          </a:p>
          <a:p>
            <a:r>
              <a:rPr lang="pt-BR" sz="2800" dirty="0" smtClean="0"/>
              <a:t>Lei n. 8142 / 1990</a:t>
            </a:r>
          </a:p>
          <a:p>
            <a:r>
              <a:rPr lang="pt-BR" sz="2800" dirty="0" smtClean="0"/>
              <a:t>Lei n. 4320/1964</a:t>
            </a:r>
          </a:p>
          <a:p>
            <a:r>
              <a:rPr lang="pt-BR" sz="2800" dirty="0" smtClean="0"/>
              <a:t>Lei Complementar n. 101 / 2000</a:t>
            </a:r>
          </a:p>
          <a:p>
            <a:r>
              <a:rPr lang="pt-BR" sz="2800" dirty="0" smtClean="0"/>
              <a:t>Portaria </a:t>
            </a:r>
            <a:r>
              <a:rPr lang="pt-BR" sz="2800" dirty="0"/>
              <a:t>de consolidação n. </a:t>
            </a:r>
            <a:r>
              <a:rPr lang="pt-BR" sz="2800" dirty="0" smtClean="0"/>
              <a:t>06/2017</a:t>
            </a:r>
          </a:p>
          <a:p>
            <a:r>
              <a:rPr lang="pt-BR" sz="2800" dirty="0" smtClean="0"/>
              <a:t>Portaria </a:t>
            </a:r>
            <a:r>
              <a:rPr lang="pt-BR" sz="2800" dirty="0"/>
              <a:t>n. 3992/2017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66706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Obrigada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Blenda</a:t>
            </a:r>
            <a:r>
              <a:rPr lang="en-US" dirty="0" smtClean="0"/>
              <a:t> Pereira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blenda@conasems.org.br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www.conasems.org.br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6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5554961" cy="596047"/>
          </a:xfrm>
        </p:spPr>
        <p:txBody>
          <a:bodyPr/>
          <a:lstStyle/>
          <a:p>
            <a:r>
              <a:rPr lang="pt-BR" sz="2800" dirty="0" smtClean="0"/>
              <a:t>Pressupostos: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pt-BR" sz="2900" b="1" u="sng" dirty="0">
                <a:solidFill>
                  <a:schemeClr val="tx2"/>
                </a:solidFill>
              </a:rPr>
              <a:t>Constituição Federal </a:t>
            </a:r>
            <a:r>
              <a:rPr lang="pt-BR" sz="2900" b="1" u="sng" dirty="0" smtClean="0">
                <a:solidFill>
                  <a:schemeClr val="tx2"/>
                </a:solidFill>
              </a:rPr>
              <a:t>:</a:t>
            </a:r>
          </a:p>
          <a:p>
            <a:endParaRPr lang="pt-BR" sz="2900" b="1" u="sng" dirty="0">
              <a:solidFill>
                <a:schemeClr val="tx2"/>
              </a:solidFill>
            </a:endParaRPr>
          </a:p>
          <a:p>
            <a:pPr lvl="1" algn="just"/>
            <a:r>
              <a:rPr lang="pt-BR" sz="2600" dirty="0"/>
              <a:t>Art. 18. A organização político-administrativa da República Federativa do Brasil compreende a União, os Estados, o Distrito Federal e os Municípios</a:t>
            </a:r>
            <a:r>
              <a:rPr lang="pt-BR" sz="2600" b="1" u="sng" dirty="0">
                <a:solidFill>
                  <a:srgbClr val="FF0000"/>
                </a:solidFill>
              </a:rPr>
              <a:t>, todos autônomos</a:t>
            </a:r>
            <a:r>
              <a:rPr lang="pt-BR" sz="2600" dirty="0"/>
              <a:t>, nos termos desta </a:t>
            </a:r>
            <a:r>
              <a:rPr lang="pt-BR" sz="2600" dirty="0" smtClean="0"/>
              <a:t>Constituição</a:t>
            </a:r>
          </a:p>
          <a:p>
            <a:pPr marL="457200" lvl="1" indent="0" algn="just">
              <a:buNone/>
            </a:pPr>
            <a:endParaRPr lang="pt-BR" sz="2600" dirty="0" smtClean="0"/>
          </a:p>
          <a:p>
            <a:pPr marL="1314450" lvl="3" indent="0" algn="just">
              <a:buNone/>
            </a:pPr>
            <a:endParaRPr lang="pt-BR" b="1" dirty="0" smtClean="0"/>
          </a:p>
          <a:p>
            <a:pPr lvl="1" algn="just"/>
            <a:r>
              <a:rPr lang="pt-BR" sz="2700" dirty="0" smtClean="0"/>
              <a:t>Art</a:t>
            </a:r>
            <a:r>
              <a:rPr lang="pt-BR" sz="2700" dirty="0"/>
              <a:t>. 195. A seguridade social será financiada por toda a sociedade, de forma direta e indireta, nos termos da lei, mediante recursos provenientes dos orçamentos da União, dos Estados, do Distrito Federal e dos Municípios, e das seguintes contribuições sociais</a:t>
            </a:r>
            <a:r>
              <a:rPr lang="pt-BR" sz="2700" dirty="0" smtClean="0"/>
              <a:t>: (...)</a:t>
            </a:r>
          </a:p>
          <a:p>
            <a:pPr marL="457200" lvl="1" indent="0" algn="just">
              <a:buNone/>
            </a:pPr>
            <a:endParaRPr lang="pt-BR" sz="2700" dirty="0" smtClean="0"/>
          </a:p>
          <a:p>
            <a:pPr lvl="1" algn="just"/>
            <a:r>
              <a:rPr lang="pt-BR" sz="2500" dirty="0"/>
              <a:t>Art. 196. A saúde é direito de todos e dever do Estado, garantido mediante políticas sociais e econômicas que visem à redução do risco de doença e de outros agravos e ao acesso universal e igualitário às ações e serviços para sua promoção, proteção e recuperação</a:t>
            </a:r>
            <a:r>
              <a:rPr lang="pt-BR" sz="2500" dirty="0" smtClean="0"/>
              <a:t>.</a:t>
            </a:r>
          </a:p>
          <a:p>
            <a:pPr lvl="1" algn="just"/>
            <a:endParaRPr lang="pt-BR" sz="2500" dirty="0" smtClean="0"/>
          </a:p>
          <a:p>
            <a:pPr lvl="1" algn="just"/>
            <a:r>
              <a:rPr lang="pt-BR" sz="2700" dirty="0" smtClean="0"/>
              <a:t>Art. 198. (...) </a:t>
            </a:r>
          </a:p>
          <a:p>
            <a:pPr lvl="3" algn="just"/>
            <a:r>
              <a:rPr lang="pt-BR" sz="2600" b="1" dirty="0"/>
              <a:t>§ 1º. O sistema único de saúde será financiado, nos termos do art. 195, com recursos do orçamento da seguridade social, da União, dos Estados, do Distrito Federal e dos Municípios, além de outras fontes.</a:t>
            </a:r>
            <a:r>
              <a:rPr lang="pt-BR" sz="2600" dirty="0"/>
              <a:t>   </a:t>
            </a:r>
            <a:r>
              <a:rPr lang="pt-BR" dirty="0"/>
              <a:t>          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1918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313" y="260649"/>
            <a:ext cx="5144807" cy="360040"/>
          </a:xfrm>
        </p:spPr>
        <p:txBody>
          <a:bodyPr/>
          <a:lstStyle/>
          <a:p>
            <a:r>
              <a:rPr lang="pt-BR" sz="2400" b="1" dirty="0" smtClean="0"/>
              <a:t>Pressupostos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7609" y="76470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300" b="1" u="sng" dirty="0" smtClean="0">
                <a:solidFill>
                  <a:schemeClr val="tx2"/>
                </a:solidFill>
              </a:rPr>
              <a:t>Lei Complementar 141</a:t>
            </a:r>
          </a:p>
          <a:p>
            <a:r>
              <a:rPr lang="pt-BR" sz="2000" dirty="0" smtClean="0"/>
              <a:t>Art</a:t>
            </a:r>
            <a:r>
              <a:rPr lang="pt-BR" sz="2000" dirty="0"/>
              <a:t>. </a:t>
            </a:r>
            <a:r>
              <a:rPr lang="pt-BR" sz="2000" dirty="0" smtClean="0"/>
              <a:t>1.  </a:t>
            </a:r>
            <a:r>
              <a:rPr lang="pt-BR" sz="2000" dirty="0"/>
              <a:t>Esta Lei Complementar institui, nos termos do § 3o do art. 198 da Constituição Federal: </a:t>
            </a:r>
            <a:endParaRPr lang="pt-BR" sz="2000" dirty="0" smtClean="0"/>
          </a:p>
          <a:p>
            <a:pPr lvl="1"/>
            <a:r>
              <a:rPr lang="pt-BR" sz="1600" dirty="0" smtClean="0"/>
              <a:t>IV </a:t>
            </a:r>
            <a:r>
              <a:rPr lang="pt-BR" sz="1600" dirty="0"/>
              <a:t>- normas de fiscalização, avaliação e controle das despesas com saúde nas esferas federal, estadual, distrital e municipal. </a:t>
            </a:r>
            <a:endParaRPr lang="pt-BR" sz="1600" dirty="0" smtClean="0"/>
          </a:p>
          <a:p>
            <a:pPr lvl="1"/>
            <a:endParaRPr lang="pt-BR" sz="1600" dirty="0"/>
          </a:p>
          <a:p>
            <a:r>
              <a:rPr lang="pt-BR" sz="2000" dirty="0"/>
              <a:t>Art. </a:t>
            </a:r>
            <a:r>
              <a:rPr lang="pt-BR" sz="2000" dirty="0" smtClean="0"/>
              <a:t>2.  </a:t>
            </a:r>
            <a:r>
              <a:rPr lang="pt-BR" sz="2000" dirty="0"/>
              <a:t>Para fins de apuração da aplicação dos recursos mínimos estabelecidos nesta Lei Complementar, considerar-se-ão como despesas com ações e serviços públicos de saúde aquelas voltadas para a promoção, proteção e recuperação da saúde que atendam, simultaneamente, aos princípios estatuídos no art. 7o da Lei no 8.080, de 19 de setembro de 1990, e às seguintes diretrizes: </a:t>
            </a:r>
          </a:p>
          <a:p>
            <a:pPr marL="0" indent="0">
              <a:buNone/>
            </a:pPr>
            <a:endParaRPr lang="pt-BR" sz="2000" dirty="0"/>
          </a:p>
          <a:p>
            <a:pPr lvl="1"/>
            <a:r>
              <a:rPr lang="pt-BR" sz="1600" dirty="0"/>
              <a:t>I - sejam destinadas às ações e serviços públicos de saúde de acesso universal, igualitário e gratuito; 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II - estejam em conformidade com objetivos e metas explicitados nos Planos de Saúde de cada ente da Federação; e 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III - sejam de responsabilidade específica do setor da saúde, não se aplicando a despesas relacionadas a outras políticas públicas que atuam sobre determinantes sociais e econômicos, ainda que incidentes sobre as condições de saúde da população. </a:t>
            </a:r>
          </a:p>
          <a:p>
            <a:pPr lvl="1"/>
            <a:endParaRPr lang="pt-BR" sz="1600" dirty="0"/>
          </a:p>
          <a:p>
            <a:pPr lvl="1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0797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842993" cy="596047"/>
          </a:xfrm>
        </p:spPr>
        <p:txBody>
          <a:bodyPr/>
          <a:lstStyle/>
          <a:p>
            <a:r>
              <a:rPr lang="pt-BR" sz="2800" dirty="0" smtClean="0"/>
              <a:t>Fundos de Saúde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70420" cy="594928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Art. 13 (...)</a:t>
            </a:r>
          </a:p>
          <a:p>
            <a:pPr marL="800100" lvl="2" indent="0" algn="just">
              <a:buNone/>
            </a:pPr>
            <a:r>
              <a:rPr lang="pt-BR" sz="1600" dirty="0" smtClean="0"/>
              <a:t>§ 2º  </a:t>
            </a:r>
            <a:r>
              <a:rPr lang="pt-BR" sz="1600" dirty="0"/>
              <a:t>Os recursos da União previstos nesta Lei Complementar serão transferidos aos demais entes da Federação e movimentados, até a sua destinação final, </a:t>
            </a:r>
            <a:r>
              <a:rPr lang="pt-BR" sz="1600" b="1" dirty="0"/>
              <a:t>em contas específicas mantidas em instituição financeira oficial federal, </a:t>
            </a:r>
            <a:r>
              <a:rPr lang="pt-BR" sz="1600" dirty="0"/>
              <a:t>observados os critérios e procedimentos definidos em ato próprio do Chefe do Poder Executivo da União. </a:t>
            </a:r>
            <a:endParaRPr lang="pt-BR" sz="16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Art. 16.  O repasse dos recursos previstos nos </a:t>
            </a:r>
            <a:r>
              <a:rPr lang="pt-BR" sz="2000" dirty="0" err="1"/>
              <a:t>arts</a:t>
            </a:r>
            <a:r>
              <a:rPr lang="pt-BR" sz="2000" dirty="0"/>
              <a:t>. 6o a 8o será feito </a:t>
            </a:r>
            <a:r>
              <a:rPr lang="pt-BR" sz="2000" b="1" u="sng" dirty="0"/>
              <a:t>diretamente ao Fundo de Saúde do respectivo ente da Federação</a:t>
            </a:r>
            <a:r>
              <a:rPr lang="pt-BR" sz="2000" dirty="0"/>
              <a:t> e, no caso da União, também às demais unidades orçamentárias do Ministério da Saúde. </a:t>
            </a:r>
            <a:endParaRPr lang="pt-BR" sz="2000" dirty="0" smtClean="0"/>
          </a:p>
          <a:p>
            <a:pPr algn="just"/>
            <a:r>
              <a:rPr lang="pt-BR" sz="2000" dirty="0"/>
              <a:t>Art. 18.  Os recursos do Fundo Nacional de Saúde, destinados a despesas com as ações e serviços públicos de saúde, de custeio e capital, a serem executados pelos Estados, pelo Distrito Federal ou pelos Municípios serão </a:t>
            </a:r>
            <a:r>
              <a:rPr lang="pt-BR" sz="2000" b="1" u="sng" dirty="0">
                <a:solidFill>
                  <a:srgbClr val="FF0000"/>
                </a:solidFill>
              </a:rPr>
              <a:t>transferidos diretamente aos respectivos fundos de saúde, de forma regular e automática, dispensada a celebração de convênio ou outros instrumentos jurídicos.</a:t>
            </a:r>
          </a:p>
        </p:txBody>
      </p:sp>
    </p:spTree>
    <p:extLst>
      <p:ext uri="{BB962C8B-B14F-4D97-AF65-F5344CB8AC3E}">
        <p14:creationId xmlns:p14="http://schemas.microsoft.com/office/powerpoint/2010/main" val="327561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987009" cy="596047"/>
          </a:xfrm>
        </p:spPr>
        <p:txBody>
          <a:bodyPr/>
          <a:lstStyle/>
          <a:p>
            <a:r>
              <a:rPr lang="pt-BR" sz="2000" dirty="0" smtClean="0"/>
              <a:t>Condicionamento de recursos – LC 141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467544" y="1268760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 smtClean="0"/>
              <a:t>Art</a:t>
            </a:r>
            <a:r>
              <a:rPr lang="pt-BR" sz="1800" dirty="0"/>
              <a:t>. 22.  </a:t>
            </a:r>
            <a:r>
              <a:rPr lang="pt-BR" sz="1800" u="sng" dirty="0"/>
              <a:t>É vedada a exigência de restrição à entrega dos recursos referidos no inciso II do § 3º do art. 198 da Constituição Federal na modalidade regular e automática prevista nesta Lei Complementar, os quais são considerados transferência obrigatória destinada ao custeio de ações e serviços públicos de saúde no âmbito do SUS</a:t>
            </a:r>
            <a:r>
              <a:rPr lang="pt-BR" sz="1800" dirty="0"/>
              <a:t>, sobre a qual não se aplicam as vedações do inciso X do art. 167 da Constituição Federal e do art. 25 da Lei Complementar no 101, de 4 de maio de 2000. </a:t>
            </a:r>
          </a:p>
          <a:p>
            <a:endParaRPr lang="pt-BR" sz="1800" dirty="0"/>
          </a:p>
          <a:p>
            <a:r>
              <a:rPr lang="pt-BR" sz="1800" dirty="0"/>
              <a:t>Parágrafo único.  A vedação prevista no caput não impede a União e os Estados de condicionarem a entrega dos recursos: </a:t>
            </a:r>
          </a:p>
          <a:p>
            <a:endParaRPr lang="pt-BR" sz="1800" dirty="0"/>
          </a:p>
          <a:p>
            <a:r>
              <a:rPr lang="pt-BR" sz="1800" dirty="0"/>
              <a:t>I - à instituição e ao funcionamento do Fundo e do Conselho de Saúde no âmbito do ente da Federação; e </a:t>
            </a:r>
          </a:p>
          <a:p>
            <a:endParaRPr lang="pt-BR" sz="1800" dirty="0"/>
          </a:p>
          <a:p>
            <a:r>
              <a:rPr lang="pt-BR" sz="1800" dirty="0"/>
              <a:t>II - à elaboração do Plano de Saúde. </a:t>
            </a:r>
          </a:p>
        </p:txBody>
      </p:sp>
    </p:spTree>
    <p:extLst>
      <p:ext uri="{BB962C8B-B14F-4D97-AF65-F5344CB8AC3E}">
        <p14:creationId xmlns:p14="http://schemas.microsoft.com/office/powerpoint/2010/main" val="32664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620688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 smtClean="0">
              <a:latin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</a:rPr>
              <a:t>Art</a:t>
            </a:r>
            <a:r>
              <a:rPr lang="pt-BR" dirty="0">
                <a:latin typeface="Arial" panose="020B0604020202020204" pitchFamily="34" charset="0"/>
              </a:rPr>
              <a:t>. 31.  Os órgãos gestores de saúde da União, dos Estados, do Distrito Federal e dos Municípios darão ampla divulgação, inclusive em meios eletrônicos de acesso público, das prestações de contas periódicas da área da saúde, para consulta e apreciação dos cidadãos e de instituições da sociedade, com ênfase no que se refere a: </a:t>
            </a:r>
          </a:p>
          <a:p>
            <a:pPr algn="just"/>
            <a:r>
              <a:rPr lang="pt-BR" dirty="0">
                <a:latin typeface="Arial" panose="020B0604020202020204" pitchFamily="34" charset="0"/>
              </a:rPr>
              <a:t>I - comprovação do cumprimento do disposto nesta Lei Complementar; </a:t>
            </a:r>
          </a:p>
          <a:p>
            <a:pPr algn="just"/>
            <a:r>
              <a:rPr lang="pt-BR" b="1" dirty="0">
                <a:latin typeface="Arial" panose="020B0604020202020204" pitchFamily="34" charset="0"/>
              </a:rPr>
              <a:t>II - Relatório de Gestão do SUS;</a:t>
            </a:r>
            <a:r>
              <a:rPr lang="pt-BR" dirty="0"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pt-BR" dirty="0">
                <a:latin typeface="Arial" panose="020B0604020202020204" pitchFamily="34" charset="0"/>
              </a:rPr>
              <a:t>III - avaliação do Conselho de Saúde sobre a gestão do SUS no âmbito do respectivo ente da Federação. </a:t>
            </a:r>
            <a:endParaRPr lang="pt-BR" dirty="0" smtClean="0">
              <a:latin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</a:rPr>
              <a:t>Art. 36.  O gestor do SUS em cada ente da Federação elaborará Relatório detalhado referente ao quadrimestre anterior, o qual conterá, no mínimo, as seguintes informações: </a:t>
            </a: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</a:rPr>
              <a:t>I - montante e fonte dos recursos aplicados no período; </a:t>
            </a:r>
          </a:p>
          <a:p>
            <a:pPr algn="just"/>
            <a:r>
              <a:rPr lang="pt-BR" dirty="0" smtClean="0">
                <a:latin typeface="Arial" panose="020B0604020202020204" pitchFamily="34" charset="0"/>
              </a:rPr>
              <a:t>II </a:t>
            </a:r>
            <a:r>
              <a:rPr lang="pt-BR" dirty="0">
                <a:latin typeface="Arial" panose="020B0604020202020204" pitchFamily="34" charset="0"/>
              </a:rPr>
              <a:t>- auditorias realizadas ou em fase de execução no período e suas recomendações e determinações; </a:t>
            </a:r>
          </a:p>
          <a:p>
            <a:pPr algn="just"/>
            <a:r>
              <a:rPr lang="pt-BR" dirty="0" smtClean="0">
                <a:latin typeface="Arial" panose="020B0604020202020204" pitchFamily="34" charset="0"/>
              </a:rPr>
              <a:t>III </a:t>
            </a:r>
            <a:r>
              <a:rPr lang="pt-BR" dirty="0">
                <a:latin typeface="Arial" panose="020B0604020202020204" pitchFamily="34" charset="0"/>
              </a:rPr>
              <a:t>- oferta e produção de serviços públicos na rede assistencial própria, contratada e conveniada, cotejando esses dados com os indicadores de saúde da população em seu âmbito de atuação. </a:t>
            </a: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</a:rPr>
              <a:t>§ 1o  </a:t>
            </a:r>
            <a:r>
              <a:rPr lang="pt-BR" b="1" u="sng" dirty="0">
                <a:latin typeface="Arial" panose="020B0604020202020204" pitchFamily="34" charset="0"/>
              </a:rPr>
              <a:t>A União, os Estados, o Distrito Federal e os Municípios deverão comprovar a observância do disposto neste artigo mediante o envio de Relatório de Gestão ao respectivo Conselho de Saúde, até o dia 30 de março do ano seguinte ao da execução financeira, cabendo ao Conselho emitir parecer conclusivo sobre o cumprimento ou não das normas estatuídas nesta Lei Complementar</a:t>
            </a:r>
            <a:r>
              <a:rPr lang="pt-BR" dirty="0">
                <a:latin typeface="Arial" panose="020B0604020202020204" pitchFamily="34" charset="0"/>
              </a:rPr>
              <a:t>, ao qual será dada ampla divulgação, inclusive em meios eletrônicos de acesso público, sem prejuízo do disposto nos </a:t>
            </a:r>
            <a:r>
              <a:rPr lang="pt-BR" dirty="0" err="1">
                <a:latin typeface="Arial" panose="020B0604020202020204" pitchFamily="34" charset="0"/>
              </a:rPr>
              <a:t>arts</a:t>
            </a:r>
            <a:r>
              <a:rPr lang="pt-BR" dirty="0">
                <a:latin typeface="Arial" panose="020B0604020202020204" pitchFamily="34" charset="0"/>
              </a:rPr>
              <a:t>. 56 e 57 da Lei Complementar nº 101, de 4 de maio de 2000. </a:t>
            </a:r>
          </a:p>
          <a:p>
            <a:pPr algn="just"/>
            <a:endParaRPr lang="pt-BR" dirty="0"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16632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Prestação de Contas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3332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412776"/>
            <a:ext cx="8136904" cy="444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Publicada 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a </a:t>
            </a:r>
            <a:r>
              <a:rPr lang="pt-BR" sz="1800" b="1" u="sng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hlinkClick r:id="rId2"/>
              </a:rPr>
              <a:t>Portaria nº 3.992, de 28/12/2017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 alterando a </a:t>
            </a:r>
            <a:r>
              <a:rPr lang="pt-BR" sz="1800" b="1" u="sng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hlinkClick r:id="rId3"/>
              </a:rPr>
              <a:t>Portaria de Consolidação nº 6/GM/MS de 28/09/2017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, que contemplava o conteúdo da portaria nº 204/2007 acerca do financiamento e da transferência dos recursos federais para as ações e os serviços públicos de saúde. </a:t>
            </a: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 A 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nova normativa estabeleceu que a transferência dos recursos financeiros federais destinados ao custeio de ações e serviços de saúde na modalidade fundo a fundo, hoje repassados em cinco blocos, passará a ser realizada em apenas uma conta financeira</a:t>
            </a: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. Além </a:t>
            </a:r>
            <a:r>
              <a:rPr lang="pt-BR" sz="1800" dirty="0">
                <a:latin typeface="+mn-lt"/>
                <a:ea typeface="Times New Roman" panose="02020603050405020304" pitchFamily="18" charset="0"/>
              </a:rPr>
              <a:t>disso, os recursos para investimentos serão transferidos para uma só conta corrente específica para os investimentos</a:t>
            </a:r>
            <a:r>
              <a:rPr lang="pt-BR" sz="1800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pt-BR" sz="18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7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13950"/>
              </p:ext>
            </p:extLst>
          </p:nvPr>
        </p:nvGraphicFramePr>
        <p:xfrm>
          <a:off x="1043608" y="1916832"/>
          <a:ext cx="7200800" cy="2088232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158531788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5590954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Antigos</a:t>
                      </a:r>
                      <a:r>
                        <a:rPr lang="pt-BR" sz="1600" baseline="0" dirty="0" smtClean="0"/>
                        <a:t> Blocos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Novo</a:t>
                      </a:r>
                      <a:r>
                        <a:rPr lang="pt-BR" sz="1800" baseline="0" dirty="0" smtClean="0"/>
                        <a:t> Bloco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104530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Atenção Básica</a:t>
                      </a:r>
                      <a:endParaRPr lang="pt-BR" sz="1600" b="1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Bloco de Custeio das Ações e Serviços Públicos de Saúde</a:t>
                      </a:r>
                      <a:endParaRPr lang="pt-BR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7773571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Média e Alta</a:t>
                      </a:r>
                      <a:r>
                        <a:rPr lang="pt-BR" sz="1600" b="1" baseline="0" dirty="0" smtClean="0"/>
                        <a:t> Complexidade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40673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Vigilância em Saúde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779261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Assistência</a:t>
                      </a:r>
                      <a:r>
                        <a:rPr lang="pt-BR" sz="1600" b="1" baseline="0" dirty="0" smtClean="0"/>
                        <a:t> Farmacêutica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457590"/>
                  </a:ext>
                </a:extLst>
              </a:tr>
              <a:tr h="38135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Gestão do SUS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573515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98158"/>
              </p:ext>
            </p:extLst>
          </p:nvPr>
        </p:nvGraphicFramePr>
        <p:xfrm>
          <a:off x="1035616" y="4581128"/>
          <a:ext cx="7424816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12408">
                  <a:extLst>
                    <a:ext uri="{9D8B030D-6E8A-4147-A177-3AD203B41FA5}">
                      <a16:colId xmlns:a16="http://schemas.microsoft.com/office/drawing/2014/main" val="1670216"/>
                    </a:ext>
                  </a:extLst>
                </a:gridCol>
                <a:gridCol w="3712408">
                  <a:extLst>
                    <a:ext uri="{9D8B030D-6E8A-4147-A177-3AD203B41FA5}">
                      <a16:colId xmlns:a16="http://schemas.microsoft.com/office/drawing/2014/main" val="6640967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Antigo</a:t>
                      </a:r>
                      <a:r>
                        <a:rPr lang="pt-BR" sz="1400" baseline="0" dirty="0" smtClean="0"/>
                        <a:t> Bloco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Novo Bloco</a:t>
                      </a:r>
                      <a:r>
                        <a:rPr lang="pt-BR" sz="1400" baseline="0" dirty="0" smtClean="0"/>
                        <a:t> 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23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Investimento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 smtClean="0"/>
                        <a:t>Bloco de Investimento na Rede de Serviços Públicos de Saúde</a:t>
                      </a:r>
                      <a:endParaRPr lang="pt-B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785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75319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ção 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modelo</Template>
  <TotalTime>11149</TotalTime>
  <Words>1586</Words>
  <Application>Microsoft Office PowerPoint</Application>
  <PresentationFormat>Apresentação na tela (4:3)</PresentationFormat>
  <Paragraphs>142</Paragraphs>
  <Slides>20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MS PGothic</vt:lpstr>
      <vt:lpstr>Arial</vt:lpstr>
      <vt:lpstr>Calibri</vt:lpstr>
      <vt:lpstr>Cambria</vt:lpstr>
      <vt:lpstr>Times New Roman</vt:lpstr>
      <vt:lpstr>apresentação modelo</vt:lpstr>
      <vt:lpstr>Apresentação do PowerPoint</vt:lpstr>
      <vt:lpstr>Pressupostos </vt:lpstr>
      <vt:lpstr>Pressupostos:</vt:lpstr>
      <vt:lpstr>Pressupostos</vt:lpstr>
      <vt:lpstr>Fundos de Saúde </vt:lpstr>
      <vt:lpstr>Condicionamento de recursos – LC 141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REGRAS PARA UTILIZAÇÃO DOS RECURSOS   </vt:lpstr>
      <vt:lpstr>Apresentação do PowerPoint</vt:lpstr>
      <vt:lpstr>Bloco de Investimento</vt:lpstr>
      <vt:lpstr>Apresentação do PowerPoint</vt:lpstr>
      <vt:lpstr>Apresentação do PowerPoint</vt:lpstr>
      <vt:lpstr>Monitoramento e controle dos recursos financeiros transferidos fundo a fundo </vt:lpstr>
      <vt:lpstr>Dos Saldos </vt:lpstr>
      <vt:lpstr>DISPOSIÇÕES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 Luis Sousa Cardoso</dc:creator>
  <cp:lastModifiedBy>blenda</cp:lastModifiedBy>
  <cp:revision>399</cp:revision>
  <cp:lastPrinted>2017-01-20T13:07:18Z</cp:lastPrinted>
  <dcterms:created xsi:type="dcterms:W3CDTF">2016-07-12T17:53:36Z</dcterms:created>
  <dcterms:modified xsi:type="dcterms:W3CDTF">2018-03-02T19:18:27Z</dcterms:modified>
</cp:coreProperties>
</file>